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61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7749" y="1171931"/>
            <a:ext cx="8222901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913" y="540814"/>
            <a:ext cx="6922134" cy="1094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1436" y="1174248"/>
            <a:ext cx="8175527" cy="4001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rante@ucsc.cl" TargetMode="External"/><Relationship Id="rId2" Type="http://schemas.openxmlformats.org/officeDocument/2006/relationships/hyperlink" Target="http://doctoradoenciencias.ucsc.c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fichapostulacion.ucsc.cl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fichapostulacion.ucsc.c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ovepdf.com/es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dcbb@ucsc.c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fichapostulacion.ucsc.c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7228" y="2781744"/>
            <a:ext cx="3683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Guía </a:t>
            </a:r>
            <a:r>
              <a:rPr sz="3600" spc="-20" dirty="0">
                <a:solidFill>
                  <a:srgbClr val="FF0000"/>
                </a:solidFill>
              </a:rPr>
              <a:t>del</a:t>
            </a:r>
            <a:r>
              <a:rPr sz="3600" spc="-150" dirty="0">
                <a:solidFill>
                  <a:srgbClr val="FF0000"/>
                </a:solidFill>
              </a:rPr>
              <a:t> </a:t>
            </a:r>
            <a:r>
              <a:rPr sz="3600" spc="-35" dirty="0">
                <a:solidFill>
                  <a:srgbClr val="FF0000"/>
                </a:solidFill>
              </a:rPr>
              <a:t>Postulante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3696144"/>
            <a:ext cx="8763000" cy="150130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5" marR="5080" algn="ctr">
              <a:lnSpc>
                <a:spcPct val="100699"/>
              </a:lnSpc>
              <a:spcBef>
                <a:spcPts val="80"/>
              </a:spcBef>
            </a:pP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Doctorado</a:t>
            </a:r>
            <a:r>
              <a:rPr sz="2400" b="1" spc="-22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en</a:t>
            </a:r>
            <a:r>
              <a:rPr sz="2400" b="1" spc="-1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1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Ciencias</a:t>
            </a:r>
            <a:r>
              <a:rPr sz="2400" b="1" spc="-19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endParaRPr lang="es-419" sz="2400" b="1" spc="-190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12065" marR="5080" algn="ctr">
              <a:lnSpc>
                <a:spcPct val="100699"/>
              </a:lnSpc>
              <a:spcBef>
                <a:spcPts val="80"/>
              </a:spcBef>
            </a:pPr>
            <a:r>
              <a:rPr sz="2400" b="1" spc="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con</a:t>
            </a:r>
            <a:r>
              <a:rPr sz="2400" b="1" spc="-114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mención</a:t>
            </a:r>
            <a:r>
              <a:rPr sz="2400" b="1" spc="-2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en</a:t>
            </a:r>
            <a:r>
              <a:rPr sz="2400" b="1" spc="-1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Biodiversidad</a:t>
            </a:r>
            <a:r>
              <a:rPr sz="2400" b="1" spc="-2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y</a:t>
            </a:r>
            <a:r>
              <a:rPr sz="2400" b="1" spc="-14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Biorecursos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endParaRPr lang="es-419" sz="2400" b="1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12065" marR="5080" algn="ctr">
              <a:lnSpc>
                <a:spcPct val="100699"/>
              </a:lnSpc>
              <a:spcBef>
                <a:spcPts val="80"/>
              </a:spcBef>
            </a:pPr>
            <a:r>
              <a:rPr sz="2400" b="1" spc="-2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Facultad</a:t>
            </a:r>
            <a:r>
              <a:rPr sz="2400" b="1" spc="-2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de</a:t>
            </a:r>
            <a:r>
              <a:rPr sz="2400" b="1" spc="-13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Ciencias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3175" algn="ctr">
              <a:lnSpc>
                <a:spcPts val="2800"/>
              </a:lnSpc>
            </a:pP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Universidad</a:t>
            </a:r>
            <a:r>
              <a:rPr sz="2400" b="1" spc="-2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Católica</a:t>
            </a:r>
            <a:r>
              <a:rPr sz="2400" b="1" spc="-29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de</a:t>
            </a:r>
            <a:r>
              <a:rPr sz="2400" b="1" spc="-14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2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la</a:t>
            </a:r>
            <a:r>
              <a:rPr sz="2400" b="1" spc="-9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Santísima</a:t>
            </a:r>
            <a:r>
              <a:rPr sz="2400" b="1" spc="-19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Concepción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0956" y="5798773"/>
            <a:ext cx="7411084" cy="88742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520700" algn="ctr">
              <a:lnSpc>
                <a:spcPts val="2100"/>
              </a:lnSpc>
              <a:spcBef>
                <a:spcPts val="219"/>
              </a:spcBef>
            </a:pPr>
            <a:r>
              <a:rPr sz="1800" spc="-2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Informaciones </a:t>
            </a:r>
            <a:r>
              <a:rPr sz="1800" spc="-3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sobre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el </a:t>
            </a:r>
            <a:r>
              <a:rPr sz="1800" spc="-2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Programa: </a:t>
            </a:r>
            <a:r>
              <a:rPr sz="1800" u="sng" spc="-10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http://</a:t>
            </a:r>
            <a:r>
              <a:rPr sz="1800" u="sng" spc="-10" dirty="0" smtClean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d</a:t>
            </a:r>
            <a:r>
              <a:rPr lang="es-MX" sz="1800" u="sng" spc="-10" dirty="0" err="1" smtClean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cbb</a:t>
            </a:r>
            <a:r>
              <a:rPr sz="1800" u="sng" spc="-10" dirty="0" smtClean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.ucsc.cl </a:t>
            </a:r>
            <a:r>
              <a:rPr sz="1800" spc="-1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endParaRPr lang="es-419" sz="1800" spc="-10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marR="5080" indent="520700" algn="ctr">
              <a:lnSpc>
                <a:spcPts val="2100"/>
              </a:lnSpc>
              <a:spcBef>
                <a:spcPts val="219"/>
              </a:spcBef>
            </a:pPr>
            <a:r>
              <a:rPr sz="1800" spc="-2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Dirigir</a:t>
            </a:r>
            <a:r>
              <a:rPr sz="1800" spc="-2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5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consultas</a:t>
            </a:r>
            <a:r>
              <a:rPr sz="1800" spc="-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1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lang="es-MX" sz="1800" spc="1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1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l</a:t>
            </a:r>
            <a:r>
              <a:rPr lang="es-MX" sz="1800" spc="1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sz="1800" spc="1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Jefe de </a:t>
            </a:r>
            <a:r>
              <a:rPr spc="-2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Programa</a:t>
            </a:r>
            <a:endParaRPr lang="es-419" spc="-2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marR="5080" indent="520700" algn="ctr">
              <a:lnSpc>
                <a:spcPts val="2100"/>
              </a:lnSpc>
              <a:spcBef>
                <a:spcPts val="219"/>
              </a:spcBef>
            </a:pPr>
            <a:r>
              <a:rPr sz="1800" spc="-8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Dr</a:t>
            </a:r>
            <a:r>
              <a:rPr lang="es-MX" sz="1800" spc="-8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a.</a:t>
            </a:r>
            <a:r>
              <a:rPr sz="1800" spc="-8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MX" sz="1800" spc="-8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Laura </a:t>
            </a:r>
            <a:r>
              <a:rPr lang="es-MX" sz="1800" spc="-8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Azócar</a:t>
            </a:r>
            <a:r>
              <a:rPr sz="1800" spc="-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, </a:t>
            </a:r>
            <a:r>
              <a:rPr sz="1800" spc="-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email:</a:t>
            </a:r>
            <a:r>
              <a:rPr sz="1800" spc="-254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MX" sz="1800" u="sng" dirty="0" err="1" smtClean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dcbb</a:t>
            </a:r>
            <a:r>
              <a:rPr sz="1800" u="sng" dirty="0" smtClean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@ucsc.cl</a:t>
            </a:r>
            <a:endParaRPr sz="18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9000" y="800100"/>
            <a:ext cx="3886200" cy="1269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33" y="133765"/>
            <a:ext cx="4627806" cy="26479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723" y="515111"/>
            <a:ext cx="532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2:</a:t>
            </a:r>
            <a:r>
              <a:rPr sz="1600" b="1" spc="-1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Ingreso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cuenta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inicio</a:t>
            </a:r>
            <a:r>
              <a:rPr sz="1600" b="1" spc="-125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25" dirty="0">
                <a:latin typeface="Calibri"/>
                <a:cs typeface="Calibri"/>
              </a:rPr>
              <a:t>una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Ficha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Postulación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5529" y="945871"/>
            <a:ext cx="709358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solidFill>
                  <a:srgbClr val="7030A0"/>
                </a:solidFill>
                <a:latin typeface="Calibri"/>
                <a:cs typeface="Calibri"/>
              </a:rPr>
              <a:t>e)</a:t>
            </a:r>
            <a:r>
              <a:rPr sz="2000" b="0" spc="-6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7030A0"/>
                </a:solidFill>
                <a:latin typeface="Calibri"/>
                <a:cs typeface="Calibri"/>
              </a:rPr>
              <a:t>Selección</a:t>
            </a:r>
            <a:r>
              <a:rPr sz="2000" b="0" spc="-10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5" dirty="0">
                <a:solidFill>
                  <a:srgbClr val="7030A0"/>
                </a:solidFill>
                <a:latin typeface="Calibri"/>
                <a:cs typeface="Calibri"/>
              </a:rPr>
              <a:t>del</a:t>
            </a:r>
            <a:r>
              <a:rPr sz="2000" b="0" spc="-114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0" dirty="0">
                <a:solidFill>
                  <a:srgbClr val="7030A0"/>
                </a:solidFill>
                <a:latin typeface="Calibri"/>
                <a:cs typeface="Calibri"/>
              </a:rPr>
              <a:t>Doctorado</a:t>
            </a:r>
            <a:r>
              <a:rPr sz="2000" b="0" spc="-1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7030A0"/>
                </a:solidFill>
                <a:latin typeface="Calibri"/>
                <a:cs typeface="Calibri"/>
              </a:rPr>
              <a:t>en</a:t>
            </a:r>
            <a:r>
              <a:rPr sz="2000" b="0" spc="-10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5" dirty="0">
                <a:solidFill>
                  <a:srgbClr val="7030A0"/>
                </a:solidFill>
                <a:latin typeface="Calibri"/>
                <a:cs typeface="Calibri"/>
              </a:rPr>
              <a:t>Ciencias</a:t>
            </a:r>
            <a:r>
              <a:rPr sz="2000" b="0" spc="-2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7030A0"/>
                </a:solidFill>
                <a:latin typeface="Calibri"/>
                <a:cs typeface="Calibri"/>
              </a:rPr>
              <a:t>con</a:t>
            </a:r>
            <a:r>
              <a:rPr sz="2000" b="0" spc="-10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0" dirty="0">
                <a:solidFill>
                  <a:srgbClr val="7030A0"/>
                </a:solidFill>
                <a:latin typeface="Calibri"/>
                <a:cs typeface="Calibri"/>
              </a:rPr>
              <a:t>mención</a:t>
            </a:r>
            <a:r>
              <a:rPr sz="2000" b="0" spc="-10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7030A0"/>
                </a:solidFill>
                <a:latin typeface="Calibri"/>
                <a:cs typeface="Calibri"/>
              </a:rPr>
              <a:t>en</a:t>
            </a:r>
            <a:r>
              <a:rPr sz="2000" b="0" spc="-10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7030A0"/>
                </a:solidFill>
                <a:latin typeface="Calibri"/>
                <a:cs typeface="Calibri"/>
              </a:rPr>
              <a:t>Biodiversidad  y</a:t>
            </a:r>
            <a:r>
              <a:rPr sz="2000" b="0" spc="-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0" dirty="0">
                <a:solidFill>
                  <a:srgbClr val="7030A0"/>
                </a:solidFill>
                <a:latin typeface="Calibri"/>
                <a:cs typeface="Calibri"/>
              </a:rPr>
              <a:t>Biorecursos</a:t>
            </a:r>
            <a:r>
              <a:rPr sz="2000" b="0" spc="-14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7030A0"/>
                </a:solidFill>
                <a:latin typeface="Calibri"/>
                <a:cs typeface="Calibri"/>
              </a:rPr>
              <a:t>para</a:t>
            </a:r>
            <a:r>
              <a:rPr sz="2000" b="0" spc="-114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5" dirty="0">
                <a:solidFill>
                  <a:srgbClr val="7030A0"/>
                </a:solidFill>
                <a:latin typeface="Calibri"/>
                <a:cs typeface="Calibri"/>
              </a:rPr>
              <a:t>iniciar</a:t>
            </a:r>
            <a:r>
              <a:rPr sz="2000" b="0" spc="-1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30" dirty="0">
                <a:solidFill>
                  <a:srgbClr val="7030A0"/>
                </a:solidFill>
                <a:latin typeface="Calibri"/>
                <a:cs typeface="Calibri"/>
              </a:rPr>
              <a:t>una</a:t>
            </a:r>
            <a:r>
              <a:rPr sz="2000" b="0" spc="-114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7030A0"/>
                </a:solidFill>
                <a:latin typeface="Calibri"/>
                <a:cs typeface="Calibri"/>
              </a:rPr>
              <a:t>postulación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48550" y="3867150"/>
            <a:ext cx="457200" cy="266700"/>
          </a:xfrm>
          <a:custGeom>
            <a:avLst/>
            <a:gdLst/>
            <a:ahLst/>
            <a:cxnLst/>
            <a:rect l="l" t="t" r="r" b="b"/>
            <a:pathLst>
              <a:path w="457200" h="266700">
                <a:moveTo>
                  <a:pt x="0" y="0"/>
                </a:moveTo>
                <a:lnTo>
                  <a:pt x="457199" y="0"/>
                </a:lnTo>
                <a:lnTo>
                  <a:pt x="457199" y="26670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99937" y="3960394"/>
            <a:ext cx="36347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spc="5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Calibri"/>
                <a:cs typeface="Calibri"/>
              </a:rPr>
              <a:t>DOCTORADO </a:t>
            </a:r>
            <a:r>
              <a:rPr sz="900" u="sng" spc="-20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Calibri"/>
                <a:cs typeface="Calibri"/>
              </a:rPr>
              <a:t>EN </a:t>
            </a:r>
            <a:r>
              <a:rPr sz="900" u="sng" spc="-10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Calibri"/>
                <a:cs typeface="Calibri"/>
              </a:rPr>
              <a:t>CIENCIAS </a:t>
            </a:r>
            <a:r>
              <a:rPr sz="900" u="sng" spc="5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Calibri"/>
                <a:cs typeface="Calibri"/>
              </a:rPr>
              <a:t>CON </a:t>
            </a:r>
            <a:r>
              <a:rPr sz="900" u="sng" spc="-5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Calibri"/>
                <a:cs typeface="Calibri"/>
              </a:rPr>
              <a:t>MENCIÓN </a:t>
            </a:r>
            <a:r>
              <a:rPr sz="900" u="sng" spc="-20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Calibri"/>
                <a:cs typeface="Calibri"/>
              </a:rPr>
              <a:t>EN </a:t>
            </a:r>
            <a:r>
              <a:rPr sz="900" u="sng" spc="-15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Calibri"/>
                <a:cs typeface="Calibri"/>
              </a:rPr>
              <a:t>BIODIVERSIDAD </a:t>
            </a:r>
            <a:r>
              <a:rPr sz="900" u="sng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Calibri"/>
                <a:cs typeface="Calibri"/>
              </a:rPr>
              <a:t>Y</a:t>
            </a:r>
            <a:r>
              <a:rPr sz="900" u="sng" spc="-80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Calibri"/>
                <a:cs typeface="Calibri"/>
              </a:rPr>
              <a:t> </a:t>
            </a:r>
            <a:r>
              <a:rPr sz="900" u="sng" spc="-15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Calibri"/>
                <a:cs typeface="Calibri"/>
              </a:rPr>
              <a:t>BIORECURSOS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05" y="2133600"/>
            <a:ext cx="815340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300" y="1955800"/>
            <a:ext cx="73787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5723" y="515111"/>
            <a:ext cx="532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2:</a:t>
            </a:r>
            <a:r>
              <a:rPr sz="1600" b="1" spc="-1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Ingreso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cuenta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inicio</a:t>
            </a:r>
            <a:r>
              <a:rPr sz="1600" b="1" spc="-125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25" dirty="0">
                <a:latin typeface="Calibri"/>
                <a:cs typeface="Calibri"/>
              </a:rPr>
              <a:t>una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Ficha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Postulación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7749" y="945871"/>
            <a:ext cx="35121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7030A0"/>
                </a:solidFill>
                <a:latin typeface="Calibri"/>
                <a:cs typeface="Calibri"/>
              </a:rPr>
              <a:t>f)</a:t>
            </a:r>
            <a:r>
              <a:rPr sz="2000" b="0" spc="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0" dirty="0">
                <a:solidFill>
                  <a:srgbClr val="7030A0"/>
                </a:solidFill>
                <a:latin typeface="Calibri"/>
                <a:cs typeface="Calibri"/>
              </a:rPr>
              <a:t>Inicio</a:t>
            </a:r>
            <a:r>
              <a:rPr sz="2000" b="0" spc="-114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20" dirty="0">
                <a:solidFill>
                  <a:srgbClr val="7030A0"/>
                </a:solidFill>
                <a:latin typeface="Calibri"/>
                <a:cs typeface="Calibri"/>
              </a:rPr>
              <a:t>de</a:t>
            </a:r>
            <a:r>
              <a:rPr sz="2000" b="0" spc="-1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20" dirty="0">
                <a:solidFill>
                  <a:srgbClr val="7030A0"/>
                </a:solidFill>
                <a:latin typeface="Calibri"/>
                <a:cs typeface="Calibri"/>
              </a:rPr>
              <a:t>la</a:t>
            </a:r>
            <a:r>
              <a:rPr sz="2000" b="0" spc="-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7030A0"/>
                </a:solidFill>
                <a:latin typeface="Calibri"/>
                <a:cs typeface="Calibri"/>
              </a:rPr>
              <a:t>Ficha</a:t>
            </a:r>
            <a:r>
              <a:rPr sz="2000" b="0" spc="-1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20" dirty="0">
                <a:solidFill>
                  <a:srgbClr val="7030A0"/>
                </a:solidFill>
                <a:latin typeface="Calibri"/>
                <a:cs typeface="Calibri"/>
              </a:rPr>
              <a:t>de</a:t>
            </a:r>
            <a:r>
              <a:rPr sz="2000" b="0" spc="-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0" dirty="0">
                <a:solidFill>
                  <a:srgbClr val="7030A0"/>
                </a:solidFill>
                <a:latin typeface="Calibri"/>
                <a:cs typeface="Calibri"/>
              </a:rPr>
              <a:t>Postulación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7600" y="2565400"/>
            <a:ext cx="3594100" cy="508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93980" marR="200025">
              <a:lnSpc>
                <a:spcPts val="1600"/>
              </a:lnSpc>
              <a:spcBef>
                <a:spcPts val="330"/>
              </a:spcBef>
            </a:pPr>
            <a:r>
              <a:rPr sz="1400" b="1" spc="-20" dirty="0">
                <a:latin typeface="Calibri"/>
                <a:cs typeface="Calibri"/>
              </a:rPr>
              <a:t>DOCTORADO </a:t>
            </a:r>
            <a:r>
              <a:rPr sz="1400" b="1" spc="5" dirty="0">
                <a:latin typeface="Calibri"/>
                <a:cs typeface="Calibri"/>
              </a:rPr>
              <a:t>EN </a:t>
            </a:r>
            <a:r>
              <a:rPr sz="1400" b="1" spc="-15" dirty="0">
                <a:latin typeface="Calibri"/>
                <a:cs typeface="Calibri"/>
              </a:rPr>
              <a:t>CIENCIAS </a:t>
            </a:r>
            <a:r>
              <a:rPr sz="1400" b="1" spc="-35" dirty="0">
                <a:latin typeface="Calibri"/>
                <a:cs typeface="Calibri"/>
              </a:rPr>
              <a:t>CON </a:t>
            </a:r>
            <a:r>
              <a:rPr sz="1400" b="1" spc="-15" dirty="0">
                <a:latin typeface="Calibri"/>
                <a:cs typeface="Calibri"/>
              </a:rPr>
              <a:t>MENCIÓN </a:t>
            </a:r>
            <a:r>
              <a:rPr sz="1400" b="1" spc="5" dirty="0">
                <a:latin typeface="Calibri"/>
                <a:cs typeface="Calibri"/>
              </a:rPr>
              <a:t>EN  </a:t>
            </a:r>
            <a:r>
              <a:rPr sz="1400" b="1" dirty="0">
                <a:latin typeface="Calibri"/>
                <a:cs typeface="Calibri"/>
              </a:rPr>
              <a:t>BIODIVERSIDAD Y</a:t>
            </a:r>
            <a:r>
              <a:rPr sz="1400" b="1" spc="-2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BIORECURSOS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49" y="1171931"/>
            <a:ext cx="7303134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IMPORTANTE</a:t>
            </a:r>
            <a:r>
              <a:rPr sz="2000" b="0" spc="-10" dirty="0">
                <a:latin typeface="Calibri"/>
                <a:cs typeface="Calibri"/>
              </a:rPr>
              <a:t>:</a:t>
            </a:r>
            <a:r>
              <a:rPr sz="2000" b="0" spc="-19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Para</a:t>
            </a:r>
            <a:r>
              <a:rPr sz="2000" b="0" spc="-114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“guardar”</a:t>
            </a:r>
            <a:r>
              <a:rPr sz="2000" b="0" spc="-190" dirty="0">
                <a:latin typeface="Calibri"/>
                <a:cs typeface="Calibri"/>
              </a:rPr>
              <a:t> </a:t>
            </a:r>
            <a:r>
              <a:rPr sz="2000" b="0" spc="20" dirty="0">
                <a:latin typeface="Calibri"/>
                <a:cs typeface="Calibri"/>
              </a:rPr>
              <a:t>la</a:t>
            </a:r>
            <a:r>
              <a:rPr sz="2000" b="0" spc="-114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información</a:t>
            </a:r>
            <a:r>
              <a:rPr sz="2000" b="0" spc="-105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ingresada: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50"/>
              </a:lnSpc>
              <a:spcBef>
                <a:spcPts val="2420"/>
              </a:spcBef>
            </a:pPr>
            <a:r>
              <a:rPr sz="2000" b="0" spc="5" dirty="0">
                <a:latin typeface="Calibri"/>
                <a:cs typeface="Calibri"/>
              </a:rPr>
              <a:t>Elegir</a:t>
            </a:r>
            <a:r>
              <a:rPr sz="2000" b="0" spc="-155" dirty="0">
                <a:latin typeface="Calibri"/>
                <a:cs typeface="Calibri"/>
              </a:rPr>
              <a:t> </a:t>
            </a:r>
            <a:r>
              <a:rPr sz="2000" b="0" spc="20" dirty="0">
                <a:latin typeface="Calibri"/>
                <a:cs typeface="Calibri"/>
              </a:rPr>
              <a:t>la</a:t>
            </a:r>
            <a:r>
              <a:rPr sz="2000" b="0" spc="-15" dirty="0">
                <a:latin typeface="Calibri"/>
                <a:cs typeface="Calibri"/>
              </a:rPr>
              <a:t> </a:t>
            </a:r>
            <a:r>
              <a:rPr sz="2000" b="0" spc="25" dirty="0">
                <a:latin typeface="Calibri"/>
                <a:cs typeface="Calibri"/>
              </a:rPr>
              <a:t>pestaña</a:t>
            </a:r>
            <a:r>
              <a:rPr sz="2000" b="0" spc="-215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“Guardar</a:t>
            </a:r>
            <a:r>
              <a:rPr sz="2000" b="0" spc="-15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y</a:t>
            </a:r>
            <a:r>
              <a:rPr sz="2000" b="0" spc="-160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enviar”,</a:t>
            </a:r>
            <a:r>
              <a:rPr sz="2000" b="0" spc="-155" dirty="0">
                <a:latin typeface="Calibri"/>
                <a:cs typeface="Calibri"/>
              </a:rPr>
              <a:t> </a:t>
            </a:r>
            <a:r>
              <a:rPr sz="2000" b="0" spc="20" dirty="0">
                <a:latin typeface="Calibri"/>
                <a:cs typeface="Calibri"/>
              </a:rPr>
              <a:t>opción</a:t>
            </a:r>
            <a:r>
              <a:rPr sz="2000" b="0" spc="-105" dirty="0">
                <a:latin typeface="Calibri"/>
                <a:cs typeface="Calibri"/>
              </a:rPr>
              <a:t> </a:t>
            </a:r>
            <a:r>
              <a:rPr sz="2000" b="0" spc="-20" dirty="0">
                <a:latin typeface="Calibri"/>
                <a:cs typeface="Calibri"/>
              </a:rPr>
              <a:t>“Guardar”.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50"/>
              </a:lnSpc>
            </a:pPr>
            <a:r>
              <a:rPr sz="2000" b="0" spc="-10" dirty="0">
                <a:latin typeface="Calibri"/>
                <a:cs typeface="Calibri"/>
              </a:rPr>
              <a:t>Se</a:t>
            </a:r>
            <a:r>
              <a:rPr sz="2000" b="0" spc="-45" dirty="0">
                <a:latin typeface="Calibri"/>
                <a:cs typeface="Calibri"/>
              </a:rPr>
              <a:t> </a:t>
            </a:r>
            <a:r>
              <a:rPr sz="2000" b="0" spc="10" dirty="0">
                <a:latin typeface="Calibri"/>
                <a:cs typeface="Calibri"/>
              </a:rPr>
              <a:t>recomienda</a:t>
            </a:r>
            <a:r>
              <a:rPr sz="2000" b="0" spc="-11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guardar</a:t>
            </a:r>
            <a:r>
              <a:rPr sz="2000" b="0" spc="-14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en</a:t>
            </a:r>
            <a:r>
              <a:rPr sz="2000" b="0" spc="-100" dirty="0">
                <a:latin typeface="Calibri"/>
                <a:cs typeface="Calibri"/>
              </a:rPr>
              <a:t> </a:t>
            </a:r>
            <a:r>
              <a:rPr sz="2000" b="0" spc="5" dirty="0">
                <a:latin typeface="Calibri"/>
                <a:cs typeface="Calibri"/>
              </a:rPr>
              <a:t>forma</a:t>
            </a:r>
            <a:r>
              <a:rPr sz="2000" b="0" spc="-110" dirty="0">
                <a:latin typeface="Calibri"/>
                <a:cs typeface="Calibri"/>
              </a:rPr>
              <a:t> </a:t>
            </a:r>
            <a:r>
              <a:rPr sz="2000" b="0" spc="10" dirty="0">
                <a:latin typeface="Calibri"/>
                <a:cs typeface="Calibri"/>
              </a:rPr>
              <a:t>regular</a:t>
            </a:r>
            <a:r>
              <a:rPr sz="2000" b="0" spc="-145" dirty="0">
                <a:latin typeface="Calibri"/>
                <a:cs typeface="Calibri"/>
              </a:rPr>
              <a:t> </a:t>
            </a:r>
            <a:r>
              <a:rPr sz="2000" b="0" spc="-10" dirty="0">
                <a:latin typeface="Calibri"/>
                <a:cs typeface="Calibri"/>
              </a:rPr>
              <a:t>mientras</a:t>
            </a:r>
            <a:r>
              <a:rPr sz="2000" b="0" spc="-125" dirty="0">
                <a:latin typeface="Calibri"/>
                <a:cs typeface="Calibri"/>
              </a:rPr>
              <a:t> </a:t>
            </a:r>
            <a:r>
              <a:rPr sz="2000" b="0" spc="5" dirty="0">
                <a:latin typeface="Calibri"/>
                <a:cs typeface="Calibri"/>
              </a:rPr>
              <a:t>se</a:t>
            </a:r>
            <a:r>
              <a:rPr sz="2000" b="0" spc="-145" dirty="0">
                <a:latin typeface="Calibri"/>
                <a:cs typeface="Calibri"/>
              </a:rPr>
              <a:t> </a:t>
            </a:r>
            <a:r>
              <a:rPr sz="2000" b="0" spc="10" dirty="0">
                <a:latin typeface="Calibri"/>
                <a:cs typeface="Calibri"/>
              </a:rPr>
              <a:t>completa</a:t>
            </a:r>
            <a:r>
              <a:rPr sz="2000" b="0" spc="-215" dirty="0">
                <a:latin typeface="Calibri"/>
                <a:cs typeface="Calibri"/>
              </a:rPr>
              <a:t> </a:t>
            </a:r>
            <a:r>
              <a:rPr sz="2000" b="0" spc="20" dirty="0">
                <a:latin typeface="Calibri"/>
                <a:cs typeface="Calibri"/>
              </a:rPr>
              <a:t>la</a:t>
            </a:r>
            <a:r>
              <a:rPr sz="2000" b="0" spc="-105" dirty="0">
                <a:latin typeface="Calibri"/>
                <a:cs typeface="Calibri"/>
              </a:rPr>
              <a:t> </a:t>
            </a:r>
            <a:r>
              <a:rPr sz="2000" b="0" spc="5" dirty="0">
                <a:latin typeface="Calibri"/>
                <a:cs typeface="Calibri"/>
              </a:rPr>
              <a:t>Ficha.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2609" y="2640706"/>
            <a:ext cx="8469891" cy="3614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8850" y="3803650"/>
            <a:ext cx="1409700" cy="787400"/>
          </a:xfrm>
          <a:custGeom>
            <a:avLst/>
            <a:gdLst/>
            <a:ahLst/>
            <a:cxnLst/>
            <a:rect l="l" t="t" r="r" b="b"/>
            <a:pathLst>
              <a:path w="1409700" h="787400">
                <a:moveTo>
                  <a:pt x="0" y="0"/>
                </a:moveTo>
                <a:lnTo>
                  <a:pt x="1409699" y="0"/>
                </a:lnTo>
                <a:lnTo>
                  <a:pt x="1409699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65850" y="2673350"/>
            <a:ext cx="1193800" cy="457200"/>
          </a:xfrm>
          <a:custGeom>
            <a:avLst/>
            <a:gdLst/>
            <a:ahLst/>
            <a:cxnLst/>
            <a:rect l="l" t="t" r="r" b="b"/>
            <a:pathLst>
              <a:path w="1193800" h="457200">
                <a:moveTo>
                  <a:pt x="0" y="0"/>
                </a:moveTo>
                <a:lnTo>
                  <a:pt x="1193800" y="0"/>
                </a:lnTo>
                <a:lnTo>
                  <a:pt x="11938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2499" y="5918200"/>
            <a:ext cx="5918199" cy="116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5723" y="515111"/>
            <a:ext cx="532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2:</a:t>
            </a:r>
            <a:r>
              <a:rPr sz="1600" b="1" spc="-1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Ingreso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cuenta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inicio</a:t>
            </a:r>
            <a:r>
              <a:rPr sz="1600" b="1" spc="-125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25" dirty="0">
                <a:latin typeface="Calibri"/>
                <a:cs typeface="Calibri"/>
              </a:rPr>
              <a:t>una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Ficha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Postulación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749" y="1171931"/>
            <a:ext cx="6824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IMPORTANTE</a:t>
            </a:r>
            <a:r>
              <a:rPr sz="2000" spc="-10" dirty="0">
                <a:latin typeface="Calibri"/>
                <a:cs typeface="Calibri"/>
              </a:rPr>
              <a:t>:</a:t>
            </a:r>
            <a:r>
              <a:rPr sz="2000" spc="-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Para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seguir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editando</a:t>
            </a:r>
            <a:r>
              <a:rPr sz="2000" spc="-210" dirty="0">
                <a:latin typeface="Calibri"/>
                <a:cs typeface="Calibri"/>
              </a:rPr>
              <a:t> </a:t>
            </a:r>
            <a:r>
              <a:rPr sz="2000" spc="30" dirty="0">
                <a:latin typeface="Calibri"/>
                <a:cs typeface="Calibri"/>
              </a:rPr>
              <a:t>una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postulación</a:t>
            </a:r>
            <a:r>
              <a:rPr sz="2000" spc="-20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ya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iniciada: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749" y="1845031"/>
            <a:ext cx="7176770" cy="6223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260"/>
              </a:spcBef>
            </a:pPr>
            <a:r>
              <a:rPr sz="2000" spc="5" dirty="0">
                <a:latin typeface="Calibri"/>
                <a:cs typeface="Calibri"/>
              </a:rPr>
              <a:t>Ingresar </a:t>
            </a:r>
            <a:r>
              <a:rPr sz="2000" spc="-5" dirty="0">
                <a:latin typeface="Calibri"/>
                <a:cs typeface="Calibri"/>
              </a:rPr>
              <a:t>con </a:t>
            </a:r>
            <a:r>
              <a:rPr sz="2000" spc="5" dirty="0">
                <a:latin typeface="Calibri"/>
                <a:cs typeface="Calibri"/>
              </a:rPr>
              <a:t>su RUT 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15" dirty="0">
                <a:latin typeface="Calibri"/>
                <a:cs typeface="Calibri"/>
              </a:rPr>
              <a:t>número </a:t>
            </a:r>
            <a:r>
              <a:rPr sz="2000" spc="20" dirty="0">
                <a:latin typeface="Calibri"/>
                <a:cs typeface="Calibri"/>
              </a:rPr>
              <a:t>de </a:t>
            </a:r>
            <a:r>
              <a:rPr sz="2000" spc="5" dirty="0">
                <a:latin typeface="Calibri"/>
                <a:cs typeface="Calibri"/>
              </a:rPr>
              <a:t>pasaporte 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5" dirty="0">
                <a:latin typeface="Calibri"/>
                <a:cs typeface="Calibri"/>
              </a:rPr>
              <a:t>su clave </a:t>
            </a:r>
            <a:r>
              <a:rPr sz="2000" dirty="0">
                <a:latin typeface="Calibri"/>
                <a:cs typeface="Calibri"/>
              </a:rPr>
              <a:t>en  </a:t>
            </a:r>
            <a:r>
              <a:rPr sz="20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http://fichapostulacion.ucsc.cl/</a:t>
            </a:r>
            <a:r>
              <a:rPr sz="2000" spc="-114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elegir</a:t>
            </a:r>
            <a:r>
              <a:rPr sz="2000" spc="-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 </a:t>
            </a:r>
            <a:r>
              <a:rPr sz="2000" spc="30" dirty="0">
                <a:latin typeface="Calibri"/>
                <a:cs typeface="Calibri"/>
              </a:rPr>
              <a:t>listado</a:t>
            </a:r>
            <a:r>
              <a:rPr sz="2000" spc="-204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de</a:t>
            </a:r>
            <a:r>
              <a:rPr sz="2000" spc="-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postulaciones.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58150" y="5251450"/>
            <a:ext cx="711200" cy="482600"/>
          </a:xfrm>
          <a:custGeom>
            <a:avLst/>
            <a:gdLst/>
            <a:ahLst/>
            <a:cxnLst/>
            <a:rect l="l" t="t" r="r" b="b"/>
            <a:pathLst>
              <a:path w="711200" h="482600">
                <a:moveTo>
                  <a:pt x="0" y="0"/>
                </a:moveTo>
                <a:lnTo>
                  <a:pt x="711200" y="0"/>
                </a:lnTo>
                <a:lnTo>
                  <a:pt x="711200" y="482599"/>
                </a:lnTo>
                <a:lnTo>
                  <a:pt x="0" y="48259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5723" y="515111"/>
            <a:ext cx="532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2:</a:t>
            </a:r>
            <a:r>
              <a:rPr sz="1600" b="1" spc="-1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Ingreso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cuenta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inicio</a:t>
            </a:r>
            <a:r>
              <a:rPr sz="1600" b="1" spc="-125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25" dirty="0">
                <a:latin typeface="Calibri"/>
                <a:cs typeface="Calibri"/>
              </a:rPr>
              <a:t>una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Ficha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Postulación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25600" y="5384800"/>
            <a:ext cx="2819400" cy="190500"/>
          </a:xfrm>
          <a:prstGeom prst="rect">
            <a:avLst/>
          </a:prstGeom>
          <a:solidFill>
            <a:srgbClr val="BBCDFB"/>
          </a:solidFill>
        </p:spPr>
        <p:txBody>
          <a:bodyPr vert="horz" wrap="square" lIns="0" tIns="4826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380"/>
              </a:spcBef>
            </a:pPr>
            <a:r>
              <a:rPr sz="600" spc="-5" dirty="0">
                <a:latin typeface="Calibri"/>
                <a:cs typeface="Calibri"/>
              </a:rPr>
              <a:t>DOCTORADO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EN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CIENCIAS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CON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MENCIÓN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EN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BIODIVERSIDAD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Y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BIORECURSOS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49" y="2974975"/>
            <a:ext cx="8049260" cy="45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0808" y="709638"/>
            <a:ext cx="5358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Etapa</a:t>
            </a:r>
            <a:r>
              <a:rPr spc="-135" dirty="0"/>
              <a:t> </a:t>
            </a:r>
            <a:r>
              <a:rPr spc="-10" dirty="0"/>
              <a:t>3: </a:t>
            </a:r>
            <a:r>
              <a:rPr spc="5" dirty="0"/>
              <a:t>Relleno</a:t>
            </a:r>
            <a:r>
              <a:rPr spc="-235" dirty="0"/>
              <a:t> </a:t>
            </a:r>
            <a:r>
              <a:rPr spc="5" dirty="0"/>
              <a:t>de</a:t>
            </a:r>
            <a:r>
              <a:rPr spc="-60" dirty="0"/>
              <a:t> </a:t>
            </a:r>
            <a:r>
              <a:rPr spc="5" dirty="0"/>
              <a:t>la</a:t>
            </a:r>
            <a:r>
              <a:rPr spc="-135" dirty="0"/>
              <a:t> </a:t>
            </a:r>
            <a:r>
              <a:rPr dirty="0"/>
              <a:t>Ficha</a:t>
            </a:r>
            <a:r>
              <a:rPr spc="-30" dirty="0"/>
              <a:t> </a:t>
            </a:r>
            <a:r>
              <a:rPr spc="5" dirty="0"/>
              <a:t>de</a:t>
            </a:r>
            <a:r>
              <a:rPr spc="-60" dirty="0"/>
              <a:t> </a:t>
            </a:r>
            <a:r>
              <a:rPr spc="5" dirty="0"/>
              <a:t>Postulación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749" y="1270839"/>
            <a:ext cx="25577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20" dirty="0">
                <a:solidFill>
                  <a:srgbClr val="7030A0"/>
                </a:solidFill>
                <a:latin typeface="Calibri"/>
                <a:cs typeface="Calibri"/>
              </a:rPr>
              <a:t>a) </a:t>
            </a:r>
            <a:r>
              <a:rPr sz="2000" spc="10" dirty="0">
                <a:solidFill>
                  <a:srgbClr val="7030A0"/>
                </a:solidFill>
                <a:latin typeface="Calibri"/>
                <a:cs typeface="Calibri"/>
              </a:rPr>
              <a:t>Pestaña</a:t>
            </a:r>
            <a:r>
              <a:rPr sz="2000" spc="-2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7030A0"/>
                </a:solidFill>
                <a:latin typeface="Calibri"/>
                <a:cs typeface="Calibri"/>
              </a:rPr>
              <a:t>“Postulación”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3200" y="1955800"/>
            <a:ext cx="7112000" cy="2741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1950" y="3270250"/>
            <a:ext cx="711200" cy="330200"/>
          </a:xfrm>
          <a:custGeom>
            <a:avLst/>
            <a:gdLst/>
            <a:ahLst/>
            <a:cxnLst/>
            <a:rect l="l" t="t" r="r" b="b"/>
            <a:pathLst>
              <a:path w="711200" h="330200">
                <a:moveTo>
                  <a:pt x="0" y="0"/>
                </a:moveTo>
                <a:lnTo>
                  <a:pt x="711200" y="0"/>
                </a:lnTo>
                <a:lnTo>
                  <a:pt x="711200" y="330200"/>
                </a:lnTo>
                <a:lnTo>
                  <a:pt x="0" y="33020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56353" y="5121299"/>
            <a:ext cx="6808470" cy="960119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000" spc="10" dirty="0">
                <a:latin typeface="Calibri"/>
                <a:cs typeface="Calibri"/>
              </a:rPr>
              <a:t>Asegurarse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30" dirty="0">
                <a:latin typeface="Calibri"/>
                <a:cs typeface="Calibri"/>
              </a:rPr>
              <a:t>que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se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indica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la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opción</a:t>
            </a:r>
            <a:r>
              <a:rPr sz="2000" spc="-2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“Postgrado”.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2000" spc="5" dirty="0">
                <a:latin typeface="Calibri"/>
                <a:cs typeface="Calibri"/>
              </a:rPr>
              <a:t>Elegir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la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25" dirty="0">
                <a:latin typeface="Calibri"/>
                <a:cs typeface="Calibri"/>
              </a:rPr>
              <a:t>pestaña</a:t>
            </a:r>
            <a:r>
              <a:rPr sz="2000" spc="-2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“Antecedentes”</a:t>
            </a:r>
            <a:r>
              <a:rPr sz="2000" spc="-19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para</a:t>
            </a:r>
            <a:r>
              <a:rPr sz="2000" spc="-215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iniciar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llenado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de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la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Ficha.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02200" y="2565400"/>
            <a:ext cx="3594100" cy="508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94615" marR="198755">
              <a:lnSpc>
                <a:spcPts val="1600"/>
              </a:lnSpc>
              <a:spcBef>
                <a:spcPts val="330"/>
              </a:spcBef>
            </a:pPr>
            <a:r>
              <a:rPr sz="1400" b="1" spc="-20" dirty="0">
                <a:latin typeface="Calibri"/>
                <a:cs typeface="Calibri"/>
              </a:rPr>
              <a:t>DOCTORADO </a:t>
            </a:r>
            <a:r>
              <a:rPr sz="1400" b="1" spc="5" dirty="0">
                <a:latin typeface="Calibri"/>
                <a:cs typeface="Calibri"/>
              </a:rPr>
              <a:t>EN </a:t>
            </a:r>
            <a:r>
              <a:rPr sz="1400" b="1" spc="-15" dirty="0">
                <a:latin typeface="Calibri"/>
                <a:cs typeface="Calibri"/>
              </a:rPr>
              <a:t>CIENCIAS </a:t>
            </a:r>
            <a:r>
              <a:rPr sz="1400" b="1" spc="-35" dirty="0">
                <a:latin typeface="Calibri"/>
                <a:cs typeface="Calibri"/>
              </a:rPr>
              <a:t>CON </a:t>
            </a:r>
            <a:r>
              <a:rPr sz="1400" b="1" spc="-15" dirty="0">
                <a:latin typeface="Calibri"/>
                <a:cs typeface="Calibri"/>
              </a:rPr>
              <a:t>MENCIÓN </a:t>
            </a:r>
            <a:r>
              <a:rPr sz="1400" b="1" spc="5" dirty="0">
                <a:latin typeface="Calibri"/>
                <a:cs typeface="Calibri"/>
              </a:rPr>
              <a:t>EN  </a:t>
            </a:r>
            <a:r>
              <a:rPr sz="1400" b="1" dirty="0">
                <a:latin typeface="Calibri"/>
                <a:cs typeface="Calibri"/>
              </a:rPr>
              <a:t>BIODIVERSIDAD Y</a:t>
            </a:r>
            <a:r>
              <a:rPr sz="1400" b="1" spc="-2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BIORECURSOS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723" y="515111"/>
            <a:ext cx="35890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3:</a:t>
            </a:r>
            <a:r>
              <a:rPr sz="1600" b="1" spc="-1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Relleno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Ficha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Postulación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749" y="945871"/>
            <a:ext cx="65963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10" dirty="0">
                <a:solidFill>
                  <a:srgbClr val="7030A0"/>
                </a:solidFill>
                <a:latin typeface="Calibri"/>
                <a:cs typeface="Calibri"/>
              </a:rPr>
              <a:t>b1)</a:t>
            </a:r>
            <a:r>
              <a:rPr sz="2000" b="0" spc="-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0" dirty="0">
                <a:solidFill>
                  <a:srgbClr val="7030A0"/>
                </a:solidFill>
                <a:latin typeface="Calibri"/>
                <a:cs typeface="Calibri"/>
              </a:rPr>
              <a:t>Pestaña</a:t>
            </a:r>
            <a:r>
              <a:rPr sz="2000" b="0" spc="-1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-35" dirty="0">
                <a:solidFill>
                  <a:srgbClr val="7030A0"/>
                </a:solidFill>
                <a:latin typeface="Calibri"/>
                <a:cs typeface="Calibri"/>
              </a:rPr>
              <a:t>“Antecedentes”,</a:t>
            </a:r>
            <a:r>
              <a:rPr sz="2000" b="0" spc="-1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5" dirty="0">
                <a:solidFill>
                  <a:srgbClr val="7030A0"/>
                </a:solidFill>
                <a:latin typeface="Calibri"/>
                <a:cs typeface="Calibri"/>
              </a:rPr>
              <a:t>Parte</a:t>
            </a:r>
            <a:r>
              <a:rPr sz="2000" b="0" spc="-1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7030A0"/>
                </a:solidFill>
                <a:latin typeface="Calibri"/>
                <a:cs typeface="Calibri"/>
              </a:rPr>
              <a:t>1:</a:t>
            </a:r>
            <a:r>
              <a:rPr sz="2000" b="0" spc="-18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7030A0"/>
                </a:solidFill>
                <a:latin typeface="Calibri"/>
                <a:cs typeface="Calibri"/>
              </a:rPr>
              <a:t>“Antecedentes</a:t>
            </a:r>
            <a:r>
              <a:rPr sz="2000" b="0" spc="-2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7030A0"/>
                </a:solidFill>
                <a:latin typeface="Calibri"/>
                <a:cs typeface="Calibri"/>
              </a:rPr>
              <a:t>Personales”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7030A0"/>
                </a:solidFill>
              </a:rPr>
              <a:t>Postulantes</a:t>
            </a:r>
            <a:r>
              <a:rPr sz="2000" spc="-155" dirty="0">
                <a:solidFill>
                  <a:srgbClr val="7030A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CHILENOS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051973" y="6500035"/>
            <a:ext cx="302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Completar </a:t>
            </a:r>
            <a:r>
              <a:rPr sz="1800" spc="-25" dirty="0">
                <a:latin typeface="Calibri"/>
                <a:cs typeface="Calibri"/>
              </a:rPr>
              <a:t>los </a:t>
            </a:r>
            <a:r>
              <a:rPr sz="1800" spc="-15" dirty="0">
                <a:latin typeface="Calibri"/>
                <a:cs typeface="Calibri"/>
              </a:rPr>
              <a:t>campos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indicados.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7390" y="1717289"/>
            <a:ext cx="8037306" cy="4581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9750" y="1758950"/>
            <a:ext cx="711200" cy="330200"/>
          </a:xfrm>
          <a:custGeom>
            <a:avLst/>
            <a:gdLst/>
            <a:ahLst/>
            <a:cxnLst/>
            <a:rect l="l" t="t" r="r" b="b"/>
            <a:pathLst>
              <a:path w="711200" h="330200">
                <a:moveTo>
                  <a:pt x="0" y="0"/>
                </a:moveTo>
                <a:lnTo>
                  <a:pt x="711199" y="0"/>
                </a:lnTo>
                <a:lnTo>
                  <a:pt x="711199" y="330199"/>
                </a:lnTo>
                <a:lnTo>
                  <a:pt x="0" y="33019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48050" y="2724150"/>
            <a:ext cx="584200" cy="127000"/>
          </a:xfrm>
          <a:custGeom>
            <a:avLst/>
            <a:gdLst/>
            <a:ahLst/>
            <a:cxnLst/>
            <a:rect l="l" t="t" r="r" b="b"/>
            <a:pathLst>
              <a:path w="584200" h="127000">
                <a:moveTo>
                  <a:pt x="0" y="0"/>
                </a:moveTo>
                <a:lnTo>
                  <a:pt x="584200" y="0"/>
                </a:lnTo>
                <a:lnTo>
                  <a:pt x="584200" y="127000"/>
                </a:lnTo>
                <a:lnTo>
                  <a:pt x="0" y="1270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48050" y="2724150"/>
            <a:ext cx="584200" cy="127000"/>
          </a:xfrm>
          <a:custGeom>
            <a:avLst/>
            <a:gdLst/>
            <a:ahLst/>
            <a:cxnLst/>
            <a:rect l="l" t="t" r="r" b="b"/>
            <a:pathLst>
              <a:path w="584200" h="127000">
                <a:moveTo>
                  <a:pt x="0" y="0"/>
                </a:moveTo>
                <a:lnTo>
                  <a:pt x="584200" y="0"/>
                </a:lnTo>
                <a:lnTo>
                  <a:pt x="584200" y="127000"/>
                </a:lnTo>
                <a:lnTo>
                  <a:pt x="0" y="127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2800" y="2730500"/>
            <a:ext cx="152400" cy="127000"/>
          </a:xfrm>
          <a:custGeom>
            <a:avLst/>
            <a:gdLst/>
            <a:ahLst/>
            <a:cxnLst/>
            <a:rect l="l" t="t" r="r" b="b"/>
            <a:pathLst>
              <a:path w="152400" h="127000">
                <a:moveTo>
                  <a:pt x="0" y="0"/>
                </a:moveTo>
                <a:lnTo>
                  <a:pt x="152400" y="0"/>
                </a:lnTo>
                <a:lnTo>
                  <a:pt x="152400" y="127000"/>
                </a:lnTo>
                <a:lnTo>
                  <a:pt x="0" y="127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49" y="133766"/>
            <a:ext cx="2416489" cy="13826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723" y="515111"/>
            <a:ext cx="35890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3:</a:t>
            </a:r>
            <a:r>
              <a:rPr sz="1600" b="1" spc="-1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Relleno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Ficha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Postulación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749" y="945871"/>
            <a:ext cx="65963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10" dirty="0">
                <a:solidFill>
                  <a:srgbClr val="7030A0"/>
                </a:solidFill>
                <a:latin typeface="Calibri"/>
                <a:cs typeface="Calibri"/>
              </a:rPr>
              <a:t>b2)</a:t>
            </a:r>
            <a:r>
              <a:rPr sz="2000" b="0" spc="-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0" dirty="0">
                <a:solidFill>
                  <a:srgbClr val="7030A0"/>
                </a:solidFill>
                <a:latin typeface="Calibri"/>
                <a:cs typeface="Calibri"/>
              </a:rPr>
              <a:t>Pestaña</a:t>
            </a:r>
            <a:r>
              <a:rPr sz="2000" b="0" spc="-1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-35" dirty="0">
                <a:solidFill>
                  <a:srgbClr val="7030A0"/>
                </a:solidFill>
                <a:latin typeface="Calibri"/>
                <a:cs typeface="Calibri"/>
              </a:rPr>
              <a:t>“Antecedentes”,</a:t>
            </a:r>
            <a:r>
              <a:rPr sz="2000" b="0" spc="-1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5" dirty="0">
                <a:solidFill>
                  <a:srgbClr val="7030A0"/>
                </a:solidFill>
                <a:latin typeface="Calibri"/>
                <a:cs typeface="Calibri"/>
              </a:rPr>
              <a:t>Parte</a:t>
            </a:r>
            <a:r>
              <a:rPr sz="2000" b="0" spc="-1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7030A0"/>
                </a:solidFill>
                <a:latin typeface="Calibri"/>
                <a:cs typeface="Calibri"/>
              </a:rPr>
              <a:t>1:</a:t>
            </a:r>
            <a:r>
              <a:rPr sz="2000" b="0" spc="-18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7030A0"/>
                </a:solidFill>
                <a:latin typeface="Calibri"/>
                <a:cs typeface="Calibri"/>
              </a:rPr>
              <a:t>“Antecedentes</a:t>
            </a:r>
            <a:r>
              <a:rPr sz="2000" b="0" spc="-2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7030A0"/>
                </a:solidFill>
                <a:latin typeface="Calibri"/>
                <a:cs typeface="Calibri"/>
              </a:rPr>
              <a:t>Personales”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7030A0"/>
                </a:solidFill>
              </a:rPr>
              <a:t>Postulantes</a:t>
            </a:r>
            <a:r>
              <a:rPr sz="2000" spc="-155" dirty="0">
                <a:solidFill>
                  <a:srgbClr val="7030A0"/>
                </a:solidFill>
              </a:rPr>
              <a:t> </a:t>
            </a:r>
            <a:r>
              <a:rPr sz="2000" spc="-10" dirty="0">
                <a:solidFill>
                  <a:srgbClr val="FF0000"/>
                </a:solidFill>
              </a:rPr>
              <a:t>EXTRANJEROS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051973" y="6500035"/>
            <a:ext cx="302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Completar </a:t>
            </a:r>
            <a:r>
              <a:rPr sz="1800" spc="-25" dirty="0">
                <a:latin typeface="Calibri"/>
                <a:cs typeface="Calibri"/>
              </a:rPr>
              <a:t>los </a:t>
            </a:r>
            <a:r>
              <a:rPr sz="1800" spc="-15" dirty="0">
                <a:latin typeface="Calibri"/>
                <a:cs typeface="Calibri"/>
              </a:rPr>
              <a:t>campos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indicados.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7621" y="1709938"/>
            <a:ext cx="8052104" cy="4665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48050" y="2724150"/>
            <a:ext cx="584200" cy="127000"/>
          </a:xfrm>
          <a:custGeom>
            <a:avLst/>
            <a:gdLst/>
            <a:ahLst/>
            <a:cxnLst/>
            <a:rect l="l" t="t" r="r" b="b"/>
            <a:pathLst>
              <a:path w="584200" h="127000">
                <a:moveTo>
                  <a:pt x="0" y="0"/>
                </a:moveTo>
                <a:lnTo>
                  <a:pt x="584200" y="0"/>
                </a:lnTo>
                <a:lnTo>
                  <a:pt x="584200" y="127000"/>
                </a:lnTo>
                <a:lnTo>
                  <a:pt x="0" y="1270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48050" y="2724150"/>
            <a:ext cx="584200" cy="127000"/>
          </a:xfrm>
          <a:custGeom>
            <a:avLst/>
            <a:gdLst/>
            <a:ahLst/>
            <a:cxnLst/>
            <a:rect l="l" t="t" r="r" b="b"/>
            <a:pathLst>
              <a:path w="584200" h="127000">
                <a:moveTo>
                  <a:pt x="0" y="0"/>
                </a:moveTo>
                <a:lnTo>
                  <a:pt x="584200" y="0"/>
                </a:lnTo>
                <a:lnTo>
                  <a:pt x="584200" y="127000"/>
                </a:lnTo>
                <a:lnTo>
                  <a:pt x="0" y="127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09750" y="1758950"/>
            <a:ext cx="711200" cy="330200"/>
          </a:xfrm>
          <a:custGeom>
            <a:avLst/>
            <a:gdLst/>
            <a:ahLst/>
            <a:cxnLst/>
            <a:rect l="l" t="t" r="r" b="b"/>
            <a:pathLst>
              <a:path w="711200" h="330200">
                <a:moveTo>
                  <a:pt x="0" y="0"/>
                </a:moveTo>
                <a:lnTo>
                  <a:pt x="711199" y="0"/>
                </a:lnTo>
                <a:lnTo>
                  <a:pt x="711199" y="330199"/>
                </a:lnTo>
                <a:lnTo>
                  <a:pt x="0" y="33019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407" y="133766"/>
            <a:ext cx="2163331" cy="12378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733" y="1625600"/>
            <a:ext cx="7901610" cy="4128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5723" y="515111"/>
            <a:ext cx="35890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3:</a:t>
            </a:r>
            <a:r>
              <a:rPr sz="1600" b="1" spc="-1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Relleno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Ficha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Postulación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7749" y="945871"/>
            <a:ext cx="58724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25" dirty="0">
                <a:solidFill>
                  <a:srgbClr val="7030A0"/>
                </a:solidFill>
                <a:latin typeface="Calibri"/>
                <a:cs typeface="Calibri"/>
              </a:rPr>
              <a:t>c1)</a:t>
            </a:r>
            <a:r>
              <a:rPr sz="2000" b="0" spc="4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0" dirty="0">
                <a:solidFill>
                  <a:srgbClr val="7030A0"/>
                </a:solidFill>
                <a:latin typeface="Calibri"/>
                <a:cs typeface="Calibri"/>
              </a:rPr>
              <a:t>Pestaña</a:t>
            </a:r>
            <a:r>
              <a:rPr sz="2000" b="0" spc="-114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-35" dirty="0">
                <a:solidFill>
                  <a:srgbClr val="7030A0"/>
                </a:solidFill>
                <a:latin typeface="Calibri"/>
                <a:cs typeface="Calibri"/>
              </a:rPr>
              <a:t>“Antecedentes”,</a:t>
            </a:r>
            <a:r>
              <a:rPr sz="2000" b="0" spc="-1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5" dirty="0">
                <a:solidFill>
                  <a:srgbClr val="7030A0"/>
                </a:solidFill>
                <a:latin typeface="Calibri"/>
                <a:cs typeface="Calibri"/>
              </a:rPr>
              <a:t>Parte</a:t>
            </a:r>
            <a:r>
              <a:rPr sz="2000" b="0" spc="-14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7030A0"/>
                </a:solidFill>
                <a:latin typeface="Calibri"/>
                <a:cs typeface="Calibri"/>
              </a:rPr>
              <a:t>2:</a:t>
            </a:r>
            <a:r>
              <a:rPr sz="2000" b="0" spc="-19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5" dirty="0">
                <a:solidFill>
                  <a:srgbClr val="7030A0"/>
                </a:solidFill>
                <a:latin typeface="Calibri"/>
                <a:cs typeface="Calibri"/>
              </a:rPr>
              <a:t>“Datos</a:t>
            </a:r>
            <a:r>
              <a:rPr sz="2000" b="0" spc="-1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20" dirty="0">
                <a:solidFill>
                  <a:srgbClr val="7030A0"/>
                </a:solidFill>
                <a:latin typeface="Calibri"/>
                <a:cs typeface="Calibri"/>
              </a:rPr>
              <a:t>de</a:t>
            </a:r>
            <a:r>
              <a:rPr sz="2000" b="0" spc="-1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5" dirty="0">
                <a:solidFill>
                  <a:srgbClr val="7030A0"/>
                </a:solidFill>
                <a:latin typeface="Calibri"/>
                <a:cs typeface="Calibri"/>
              </a:rPr>
              <a:t>contacto”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10" dirty="0">
                <a:solidFill>
                  <a:srgbClr val="7030A0"/>
                </a:solidFill>
              </a:rPr>
              <a:t>Datos</a:t>
            </a:r>
            <a:r>
              <a:rPr sz="2000" spc="-155" dirty="0">
                <a:solidFill>
                  <a:srgbClr val="7030A0"/>
                </a:solidFill>
              </a:rPr>
              <a:t> </a:t>
            </a:r>
            <a:r>
              <a:rPr sz="2000" spc="10" dirty="0">
                <a:solidFill>
                  <a:srgbClr val="7030A0"/>
                </a:solidFill>
              </a:rPr>
              <a:t>de</a:t>
            </a:r>
            <a:r>
              <a:rPr sz="2000" spc="-60" dirty="0">
                <a:solidFill>
                  <a:srgbClr val="7030A0"/>
                </a:solidFill>
              </a:rPr>
              <a:t> </a:t>
            </a:r>
            <a:r>
              <a:rPr sz="2000" spc="-5" dirty="0">
                <a:solidFill>
                  <a:srgbClr val="7030A0"/>
                </a:solidFill>
              </a:rPr>
              <a:t>contacto</a:t>
            </a:r>
            <a:r>
              <a:rPr sz="2000" spc="-130" dirty="0">
                <a:solidFill>
                  <a:srgbClr val="7030A0"/>
                </a:solidFill>
              </a:rPr>
              <a:t> </a:t>
            </a:r>
            <a:r>
              <a:rPr sz="2000" spc="-5" dirty="0">
                <a:solidFill>
                  <a:srgbClr val="7030A0"/>
                </a:solidFill>
              </a:rPr>
              <a:t>en</a:t>
            </a:r>
            <a:r>
              <a:rPr sz="2000" spc="-130" dirty="0">
                <a:solidFill>
                  <a:srgbClr val="7030A0"/>
                </a:solidFill>
              </a:rPr>
              <a:t> </a:t>
            </a:r>
            <a:r>
              <a:rPr sz="2000" spc="15" dirty="0">
                <a:solidFill>
                  <a:srgbClr val="7030A0"/>
                </a:solidFill>
              </a:rPr>
              <a:t>Chile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1170819" y="5917247"/>
            <a:ext cx="5542280" cy="111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Completar </a:t>
            </a:r>
            <a:r>
              <a:rPr sz="1800" spc="-25" dirty="0">
                <a:latin typeface="Calibri"/>
                <a:cs typeface="Calibri"/>
              </a:rPr>
              <a:t>los </a:t>
            </a:r>
            <a:r>
              <a:rPr sz="1800" spc="-15" dirty="0">
                <a:latin typeface="Calibri"/>
                <a:cs typeface="Calibri"/>
              </a:rPr>
              <a:t>campos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indicados.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Nota: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291465" algn="l"/>
              </a:tabLst>
            </a:pPr>
            <a:r>
              <a:rPr sz="1800" dirty="0">
                <a:latin typeface="Calibri"/>
                <a:cs typeface="Calibri"/>
              </a:rPr>
              <a:t>-	</a:t>
            </a:r>
            <a:r>
              <a:rPr sz="1800" b="1" spc="-5" dirty="0">
                <a:latin typeface="Calibri"/>
                <a:cs typeface="Calibri"/>
              </a:rPr>
              <a:t>Email</a:t>
            </a:r>
            <a:r>
              <a:rPr sz="1800" spc="-5" dirty="0">
                <a:latin typeface="Calibri"/>
                <a:cs typeface="Calibri"/>
              </a:rPr>
              <a:t>: </a:t>
            </a:r>
            <a:r>
              <a:rPr sz="1800" spc="-25" dirty="0">
                <a:latin typeface="Calibri"/>
                <a:cs typeface="Calibri"/>
              </a:rPr>
              <a:t>debe </a:t>
            </a:r>
            <a:r>
              <a:rPr sz="1800" spc="-5" dirty="0">
                <a:latin typeface="Calibri"/>
                <a:cs typeface="Calibri"/>
              </a:rPr>
              <a:t>ser </a:t>
            </a:r>
            <a:r>
              <a:rPr sz="1800" spc="-25" dirty="0">
                <a:latin typeface="Calibri"/>
                <a:cs typeface="Calibri"/>
              </a:rPr>
              <a:t>un </a:t>
            </a:r>
            <a:r>
              <a:rPr sz="1800" spc="-5" dirty="0">
                <a:latin typeface="Calibri"/>
                <a:cs typeface="Calibri"/>
              </a:rPr>
              <a:t>mail </a:t>
            </a:r>
            <a:r>
              <a:rPr sz="1800" spc="-20" dirty="0">
                <a:latin typeface="Calibri"/>
                <a:cs typeface="Calibri"/>
              </a:rPr>
              <a:t>vigente </a:t>
            </a:r>
            <a:r>
              <a:rPr sz="1800" spc="-35" dirty="0">
                <a:latin typeface="Calibri"/>
                <a:cs typeface="Calibri"/>
              </a:rPr>
              <a:t>que </a:t>
            </a:r>
            <a:r>
              <a:rPr sz="1800" spc="-10" dirty="0">
                <a:latin typeface="Calibri"/>
                <a:cs typeface="Calibri"/>
              </a:rPr>
              <a:t>utilice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regularmente.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723" y="515111"/>
            <a:ext cx="35890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3:</a:t>
            </a:r>
            <a:r>
              <a:rPr sz="1600" b="1" spc="-1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Relleno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Ficha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Postulación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749" y="945871"/>
            <a:ext cx="58724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25" dirty="0">
                <a:solidFill>
                  <a:srgbClr val="7030A0"/>
                </a:solidFill>
                <a:latin typeface="Calibri"/>
                <a:cs typeface="Calibri"/>
              </a:rPr>
              <a:t>c2)</a:t>
            </a:r>
            <a:r>
              <a:rPr sz="2000" b="0" spc="4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0" dirty="0">
                <a:solidFill>
                  <a:srgbClr val="7030A0"/>
                </a:solidFill>
                <a:latin typeface="Calibri"/>
                <a:cs typeface="Calibri"/>
              </a:rPr>
              <a:t>Pestaña</a:t>
            </a:r>
            <a:r>
              <a:rPr sz="2000" b="0" spc="-114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-35" dirty="0">
                <a:solidFill>
                  <a:srgbClr val="7030A0"/>
                </a:solidFill>
                <a:latin typeface="Calibri"/>
                <a:cs typeface="Calibri"/>
              </a:rPr>
              <a:t>“Antecedentes”,</a:t>
            </a:r>
            <a:r>
              <a:rPr sz="2000" b="0" spc="-1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5" dirty="0">
                <a:solidFill>
                  <a:srgbClr val="7030A0"/>
                </a:solidFill>
                <a:latin typeface="Calibri"/>
                <a:cs typeface="Calibri"/>
              </a:rPr>
              <a:t>Parte</a:t>
            </a:r>
            <a:r>
              <a:rPr sz="2000" b="0" spc="-14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7030A0"/>
                </a:solidFill>
                <a:latin typeface="Calibri"/>
                <a:cs typeface="Calibri"/>
              </a:rPr>
              <a:t>2:</a:t>
            </a:r>
            <a:r>
              <a:rPr sz="2000" b="0" spc="-19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5" dirty="0">
                <a:solidFill>
                  <a:srgbClr val="7030A0"/>
                </a:solidFill>
                <a:latin typeface="Calibri"/>
                <a:cs typeface="Calibri"/>
              </a:rPr>
              <a:t>“Datos</a:t>
            </a:r>
            <a:r>
              <a:rPr sz="2000" b="0" spc="-1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20" dirty="0">
                <a:solidFill>
                  <a:srgbClr val="7030A0"/>
                </a:solidFill>
                <a:latin typeface="Calibri"/>
                <a:cs typeface="Calibri"/>
              </a:rPr>
              <a:t>de</a:t>
            </a:r>
            <a:r>
              <a:rPr sz="2000" b="0" spc="-1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5" dirty="0">
                <a:solidFill>
                  <a:srgbClr val="7030A0"/>
                </a:solidFill>
                <a:latin typeface="Calibri"/>
                <a:cs typeface="Calibri"/>
              </a:rPr>
              <a:t>contacto”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10" dirty="0">
                <a:solidFill>
                  <a:srgbClr val="7030A0"/>
                </a:solidFill>
              </a:rPr>
              <a:t>Datos</a:t>
            </a:r>
            <a:r>
              <a:rPr sz="2000" spc="-155" dirty="0">
                <a:solidFill>
                  <a:srgbClr val="7030A0"/>
                </a:solidFill>
              </a:rPr>
              <a:t> </a:t>
            </a:r>
            <a:r>
              <a:rPr sz="2000" spc="10" dirty="0">
                <a:solidFill>
                  <a:srgbClr val="7030A0"/>
                </a:solidFill>
              </a:rPr>
              <a:t>de</a:t>
            </a:r>
            <a:r>
              <a:rPr sz="2000" spc="-60" dirty="0">
                <a:solidFill>
                  <a:srgbClr val="7030A0"/>
                </a:solidFill>
              </a:rPr>
              <a:t> </a:t>
            </a:r>
            <a:r>
              <a:rPr sz="2000" spc="-5" dirty="0">
                <a:solidFill>
                  <a:srgbClr val="7030A0"/>
                </a:solidFill>
              </a:rPr>
              <a:t>contacto</a:t>
            </a:r>
            <a:r>
              <a:rPr sz="2000" spc="-130" dirty="0">
                <a:solidFill>
                  <a:srgbClr val="7030A0"/>
                </a:solidFill>
              </a:rPr>
              <a:t> </a:t>
            </a:r>
            <a:r>
              <a:rPr sz="2000" spc="-5" dirty="0">
                <a:solidFill>
                  <a:srgbClr val="7030A0"/>
                </a:solidFill>
              </a:rPr>
              <a:t>en</a:t>
            </a:r>
            <a:r>
              <a:rPr sz="2000" spc="-130" dirty="0">
                <a:solidFill>
                  <a:srgbClr val="7030A0"/>
                </a:solidFill>
              </a:rPr>
              <a:t> </a:t>
            </a:r>
            <a:r>
              <a:rPr sz="2000" spc="-5" dirty="0">
                <a:solidFill>
                  <a:srgbClr val="7030A0"/>
                </a:solidFill>
              </a:rPr>
              <a:t>el</a:t>
            </a:r>
            <a:r>
              <a:rPr sz="2000" spc="-45" dirty="0">
                <a:solidFill>
                  <a:srgbClr val="7030A0"/>
                </a:solidFill>
              </a:rPr>
              <a:t> </a:t>
            </a:r>
            <a:r>
              <a:rPr sz="2000" spc="-5" dirty="0">
                <a:solidFill>
                  <a:srgbClr val="7030A0"/>
                </a:solidFill>
              </a:rPr>
              <a:t>extranjero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910680" y="5111894"/>
            <a:ext cx="8058784" cy="191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Completar </a:t>
            </a:r>
            <a:r>
              <a:rPr sz="1800" spc="-25" dirty="0">
                <a:latin typeface="Calibri"/>
                <a:cs typeface="Calibri"/>
              </a:rPr>
              <a:t>los </a:t>
            </a:r>
            <a:r>
              <a:rPr sz="1800" spc="-15" dirty="0">
                <a:latin typeface="Calibri"/>
                <a:cs typeface="Calibri"/>
              </a:rPr>
              <a:t>campos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indicados.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Nota:</a:t>
            </a:r>
            <a:endParaRPr sz="1800">
              <a:latin typeface="Calibri"/>
              <a:cs typeface="Calibri"/>
            </a:endParaRPr>
          </a:p>
          <a:p>
            <a:pPr marL="292100" marR="5080" indent="-279400">
              <a:lnSpc>
                <a:spcPts val="2100"/>
              </a:lnSpc>
              <a:spcBef>
                <a:spcPts val="160"/>
              </a:spcBef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spc="-25" dirty="0">
                <a:latin typeface="Calibri"/>
                <a:cs typeface="Calibri"/>
              </a:rPr>
              <a:t>Teléfono </a:t>
            </a:r>
            <a:r>
              <a:rPr sz="1800" b="1" spc="-10" dirty="0">
                <a:latin typeface="Calibri"/>
                <a:cs typeface="Calibri"/>
              </a:rPr>
              <a:t>celular</a:t>
            </a:r>
            <a:r>
              <a:rPr sz="1800" spc="-10" dirty="0">
                <a:latin typeface="Calibri"/>
                <a:cs typeface="Calibri"/>
              </a:rPr>
              <a:t>: </a:t>
            </a:r>
            <a:r>
              <a:rPr sz="1800" spc="-20" dirty="0">
                <a:latin typeface="Calibri"/>
                <a:cs typeface="Calibri"/>
              </a:rPr>
              <a:t>“cod.”: </a:t>
            </a:r>
            <a:r>
              <a:rPr sz="1800" spc="-25" dirty="0">
                <a:latin typeface="Calibri"/>
                <a:cs typeface="Calibri"/>
              </a:rPr>
              <a:t>no </a:t>
            </a:r>
            <a:r>
              <a:rPr sz="1800" spc="-5" dirty="0">
                <a:latin typeface="Calibri"/>
                <a:cs typeface="Calibri"/>
              </a:rPr>
              <a:t>seleccionar </a:t>
            </a:r>
            <a:r>
              <a:rPr sz="1800" spc="-30" dirty="0">
                <a:latin typeface="Calibri"/>
                <a:cs typeface="Calibri"/>
              </a:rPr>
              <a:t>código. </a:t>
            </a:r>
            <a:r>
              <a:rPr sz="1800" spc="10" dirty="0">
                <a:latin typeface="Calibri"/>
                <a:cs typeface="Calibri"/>
              </a:rPr>
              <a:t>En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30" dirty="0">
                <a:latin typeface="Calibri"/>
                <a:cs typeface="Calibri"/>
              </a:rPr>
              <a:t>segundo </a:t>
            </a:r>
            <a:r>
              <a:rPr sz="1800" spc="-15" dirty="0">
                <a:latin typeface="Calibri"/>
                <a:cs typeface="Calibri"/>
              </a:rPr>
              <a:t>campo, ingresar </a:t>
            </a:r>
            <a:r>
              <a:rPr sz="1800" dirty="0">
                <a:latin typeface="Calibri"/>
                <a:cs typeface="Calibri"/>
              </a:rPr>
              <a:t>el  </a:t>
            </a:r>
            <a:r>
              <a:rPr sz="1800" spc="-10" dirty="0">
                <a:latin typeface="Calibri"/>
                <a:cs typeface="Calibri"/>
              </a:rPr>
              <a:t>indicativo </a:t>
            </a:r>
            <a:r>
              <a:rPr sz="1800" spc="-15" dirty="0">
                <a:latin typeface="Calibri"/>
                <a:cs typeface="Calibri"/>
              </a:rPr>
              <a:t>telefónico </a:t>
            </a:r>
            <a:r>
              <a:rPr sz="1800" spc="-20" dirty="0">
                <a:latin typeface="Calibri"/>
                <a:cs typeface="Calibri"/>
              </a:rPr>
              <a:t>del </a:t>
            </a:r>
            <a:r>
              <a:rPr sz="1800" spc="-10" dirty="0">
                <a:latin typeface="Calibri"/>
                <a:cs typeface="Calibri"/>
              </a:rPr>
              <a:t>país </a:t>
            </a:r>
            <a:r>
              <a:rPr sz="1800" spc="-20" dirty="0">
                <a:latin typeface="Calibri"/>
                <a:cs typeface="Calibri"/>
              </a:rPr>
              <a:t>(ej. </a:t>
            </a:r>
            <a:r>
              <a:rPr sz="1800" spc="-10" dirty="0">
                <a:latin typeface="Calibri"/>
                <a:cs typeface="Calibri"/>
              </a:rPr>
              <a:t>54 </a:t>
            </a:r>
            <a:r>
              <a:rPr sz="1800" spc="-15" dirty="0">
                <a:latin typeface="Calibri"/>
                <a:cs typeface="Calibri"/>
              </a:rPr>
              <a:t>para </a:t>
            </a:r>
            <a:r>
              <a:rPr sz="1800" spc="-25" dirty="0">
                <a:latin typeface="Calibri"/>
                <a:cs typeface="Calibri"/>
              </a:rPr>
              <a:t>Argentina) seguido </a:t>
            </a:r>
            <a:r>
              <a:rPr sz="1800" spc="-35" dirty="0">
                <a:latin typeface="Calibri"/>
                <a:cs typeface="Calibri"/>
              </a:rPr>
              <a:t>por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30" dirty="0">
                <a:latin typeface="Calibri"/>
                <a:cs typeface="Calibri"/>
              </a:rPr>
              <a:t>número </a:t>
            </a:r>
            <a:r>
              <a:rPr sz="1800" spc="-20" dirty="0">
                <a:latin typeface="Calibri"/>
                <a:cs typeface="Calibri"/>
              </a:rPr>
              <a:t>completo  </a:t>
            </a:r>
            <a:r>
              <a:rPr sz="1800" spc="-25" dirty="0">
                <a:latin typeface="Calibri"/>
                <a:cs typeface="Calibri"/>
              </a:rPr>
              <a:t>de teléfono </a:t>
            </a:r>
            <a:r>
              <a:rPr sz="1800" spc="-20" dirty="0">
                <a:latin typeface="Calibri"/>
                <a:cs typeface="Calibri"/>
              </a:rPr>
              <a:t>incluido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25" dirty="0">
                <a:latin typeface="Calibri"/>
                <a:cs typeface="Calibri"/>
              </a:rPr>
              <a:t>código de </a:t>
            </a:r>
            <a:r>
              <a:rPr sz="1800" dirty="0">
                <a:latin typeface="Calibri"/>
                <a:cs typeface="Calibri"/>
              </a:rPr>
              <a:t>área </a:t>
            </a:r>
            <a:r>
              <a:rPr sz="1800" spc="-5" dirty="0">
                <a:latin typeface="Calibri"/>
                <a:cs typeface="Calibri"/>
              </a:rPr>
              <a:t>si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corresponde.</a:t>
            </a:r>
            <a:endParaRPr sz="1800">
              <a:latin typeface="Calibri"/>
              <a:cs typeface="Calibri"/>
            </a:endParaRPr>
          </a:p>
          <a:p>
            <a:pPr marL="292100" indent="-279400">
              <a:lnSpc>
                <a:spcPts val="2039"/>
              </a:lnSpc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spc="-5" dirty="0">
                <a:latin typeface="Calibri"/>
                <a:cs typeface="Calibri"/>
              </a:rPr>
              <a:t>Email</a:t>
            </a:r>
            <a:r>
              <a:rPr sz="1800" spc="-5" dirty="0">
                <a:latin typeface="Calibri"/>
                <a:cs typeface="Calibri"/>
              </a:rPr>
              <a:t>: </a:t>
            </a:r>
            <a:r>
              <a:rPr sz="1800" spc="-25" dirty="0">
                <a:latin typeface="Calibri"/>
                <a:cs typeface="Calibri"/>
              </a:rPr>
              <a:t>debe </a:t>
            </a:r>
            <a:r>
              <a:rPr sz="1800" spc="-5" dirty="0">
                <a:latin typeface="Calibri"/>
                <a:cs typeface="Calibri"/>
              </a:rPr>
              <a:t>ser </a:t>
            </a:r>
            <a:r>
              <a:rPr sz="1800" spc="-25" dirty="0">
                <a:latin typeface="Calibri"/>
                <a:cs typeface="Calibri"/>
              </a:rPr>
              <a:t>un </a:t>
            </a:r>
            <a:r>
              <a:rPr sz="1800" spc="-5" dirty="0">
                <a:latin typeface="Calibri"/>
                <a:cs typeface="Calibri"/>
              </a:rPr>
              <a:t>mail </a:t>
            </a:r>
            <a:r>
              <a:rPr sz="1800" spc="-20" dirty="0">
                <a:latin typeface="Calibri"/>
                <a:cs typeface="Calibri"/>
              </a:rPr>
              <a:t>vigente </a:t>
            </a:r>
            <a:r>
              <a:rPr sz="1800" spc="-35" dirty="0">
                <a:latin typeface="Calibri"/>
                <a:cs typeface="Calibri"/>
              </a:rPr>
              <a:t>que </a:t>
            </a:r>
            <a:r>
              <a:rPr sz="1800" spc="-10" dirty="0">
                <a:latin typeface="Calibri"/>
                <a:cs typeface="Calibri"/>
              </a:rPr>
              <a:t>utilice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regularmente.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3792" y="1778000"/>
            <a:ext cx="7895722" cy="3121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8350" y="2165350"/>
            <a:ext cx="546100" cy="127000"/>
          </a:xfrm>
          <a:custGeom>
            <a:avLst/>
            <a:gdLst/>
            <a:ahLst/>
            <a:cxnLst/>
            <a:rect l="l" t="t" r="r" b="b"/>
            <a:pathLst>
              <a:path w="546100" h="127000">
                <a:moveTo>
                  <a:pt x="0" y="0"/>
                </a:moveTo>
                <a:lnTo>
                  <a:pt x="546100" y="0"/>
                </a:lnTo>
                <a:lnTo>
                  <a:pt x="546100" y="127000"/>
                </a:lnTo>
                <a:lnTo>
                  <a:pt x="0" y="127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8350" y="2165350"/>
            <a:ext cx="546100" cy="127000"/>
          </a:xfrm>
          <a:custGeom>
            <a:avLst/>
            <a:gdLst/>
            <a:ahLst/>
            <a:cxnLst/>
            <a:rect l="l" t="t" r="r" b="b"/>
            <a:pathLst>
              <a:path w="546100" h="127000">
                <a:moveTo>
                  <a:pt x="0" y="0"/>
                </a:moveTo>
                <a:lnTo>
                  <a:pt x="546099" y="0"/>
                </a:lnTo>
                <a:lnTo>
                  <a:pt x="546099" y="126999"/>
                </a:lnTo>
                <a:lnTo>
                  <a:pt x="0" y="12699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723" y="515111"/>
            <a:ext cx="35890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3:</a:t>
            </a:r>
            <a:r>
              <a:rPr sz="1600" b="1" spc="-1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Relleno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Ficha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Postulación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749" y="945871"/>
            <a:ext cx="59105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20" dirty="0">
                <a:solidFill>
                  <a:srgbClr val="7030A0"/>
                </a:solidFill>
                <a:latin typeface="Calibri"/>
                <a:cs typeface="Calibri"/>
              </a:rPr>
              <a:t>d)</a:t>
            </a:r>
            <a:r>
              <a:rPr sz="2000" b="0" spc="-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0" dirty="0">
                <a:solidFill>
                  <a:srgbClr val="7030A0"/>
                </a:solidFill>
                <a:latin typeface="Calibri"/>
                <a:cs typeface="Calibri"/>
              </a:rPr>
              <a:t>Pestaña</a:t>
            </a:r>
            <a:r>
              <a:rPr sz="2000" b="0" spc="-114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-25" dirty="0">
                <a:solidFill>
                  <a:srgbClr val="7030A0"/>
                </a:solidFill>
                <a:latin typeface="Calibri"/>
                <a:cs typeface="Calibri"/>
              </a:rPr>
              <a:t>“Educacional”,</a:t>
            </a:r>
            <a:r>
              <a:rPr sz="2000" b="0" spc="-1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5" dirty="0">
                <a:solidFill>
                  <a:srgbClr val="7030A0"/>
                </a:solidFill>
                <a:latin typeface="Calibri"/>
                <a:cs typeface="Calibri"/>
              </a:rPr>
              <a:t>Parte</a:t>
            </a:r>
            <a:r>
              <a:rPr sz="2000" b="0" spc="-1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7030A0"/>
                </a:solidFill>
                <a:latin typeface="Calibri"/>
                <a:cs typeface="Calibri"/>
              </a:rPr>
              <a:t>1:</a:t>
            </a:r>
            <a:r>
              <a:rPr sz="2000" b="0" spc="-19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20" dirty="0">
                <a:solidFill>
                  <a:srgbClr val="7030A0"/>
                </a:solidFill>
                <a:latin typeface="Calibri"/>
                <a:cs typeface="Calibri"/>
              </a:rPr>
              <a:t>“Estudios</a:t>
            </a:r>
            <a:r>
              <a:rPr sz="2000" b="0" spc="-1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7030A0"/>
                </a:solidFill>
                <a:latin typeface="Calibri"/>
                <a:cs typeface="Calibri"/>
              </a:rPr>
              <a:t>Secundarios”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0680" y="4772803"/>
            <a:ext cx="7798434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spc="10" dirty="0">
                <a:latin typeface="Calibri"/>
                <a:cs typeface="Calibri"/>
              </a:rPr>
              <a:t>Nota: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00"/>
              </a:lnSpc>
              <a:tabLst>
                <a:tab pos="291465" algn="l"/>
              </a:tabLst>
            </a:pPr>
            <a:r>
              <a:rPr sz="1800" dirty="0">
                <a:latin typeface="Calibri"/>
                <a:cs typeface="Calibri"/>
              </a:rPr>
              <a:t>-	</a:t>
            </a:r>
            <a:r>
              <a:rPr sz="1800" b="1" spc="20" dirty="0">
                <a:latin typeface="Calibri"/>
                <a:cs typeface="Calibri"/>
              </a:rPr>
              <a:t>Si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15" dirty="0">
                <a:latin typeface="Calibri"/>
                <a:cs typeface="Calibri"/>
              </a:rPr>
              <a:t>ha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realizado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sus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estudios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secundarios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(previo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la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universitaria)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fuera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15" dirty="0">
                <a:latin typeface="Calibri"/>
                <a:cs typeface="Calibri"/>
              </a:rPr>
              <a:t>de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Chile:</a:t>
            </a:r>
            <a:endParaRPr sz="1800">
              <a:latin typeface="Calibri"/>
              <a:cs typeface="Calibri"/>
            </a:endParaRPr>
          </a:p>
          <a:p>
            <a:pPr marL="292100">
              <a:lnSpc>
                <a:spcPts val="2130"/>
              </a:lnSpc>
            </a:pPr>
            <a:r>
              <a:rPr sz="1800" spc="-10" dirty="0">
                <a:latin typeface="Calibri"/>
                <a:cs typeface="Calibri"/>
              </a:rPr>
              <a:t>completar </a:t>
            </a:r>
            <a:r>
              <a:rPr sz="1800" spc="-20" dirty="0">
                <a:latin typeface="Calibri"/>
                <a:cs typeface="Calibri"/>
              </a:rPr>
              <a:t>solo </a:t>
            </a:r>
            <a:r>
              <a:rPr sz="1800" spc="5" dirty="0">
                <a:latin typeface="Calibri"/>
                <a:cs typeface="Calibri"/>
              </a:rPr>
              <a:t>“año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35" dirty="0">
                <a:latin typeface="Calibri"/>
                <a:cs typeface="Calibri"/>
              </a:rPr>
              <a:t>egreso”, </a:t>
            </a:r>
            <a:r>
              <a:rPr sz="1800" spc="-10" dirty="0">
                <a:latin typeface="Calibri"/>
                <a:cs typeface="Calibri"/>
              </a:rPr>
              <a:t>dejar </a:t>
            </a:r>
            <a:r>
              <a:rPr sz="1800" spc="-25" dirty="0">
                <a:latin typeface="Calibri"/>
                <a:cs typeface="Calibri"/>
              </a:rPr>
              <a:t>los </a:t>
            </a:r>
            <a:r>
              <a:rPr sz="1800" spc="-30" dirty="0">
                <a:latin typeface="Calibri"/>
                <a:cs typeface="Calibri"/>
              </a:rPr>
              <a:t>otros </a:t>
            </a:r>
            <a:r>
              <a:rPr sz="1800" spc="-15" dirty="0">
                <a:latin typeface="Calibri"/>
                <a:cs typeface="Calibri"/>
              </a:rPr>
              <a:t>campos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vacíos.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1947" y="1532504"/>
            <a:ext cx="8463909" cy="3077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2050" y="1581150"/>
            <a:ext cx="711200" cy="330200"/>
          </a:xfrm>
          <a:custGeom>
            <a:avLst/>
            <a:gdLst/>
            <a:ahLst/>
            <a:cxnLst/>
            <a:rect l="l" t="t" r="r" b="b"/>
            <a:pathLst>
              <a:path w="711200" h="330200">
                <a:moveTo>
                  <a:pt x="0" y="0"/>
                </a:moveTo>
                <a:lnTo>
                  <a:pt x="711200" y="0"/>
                </a:lnTo>
                <a:lnTo>
                  <a:pt x="711200" y="330200"/>
                </a:lnTo>
                <a:lnTo>
                  <a:pt x="0" y="33020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3310" y="681327"/>
            <a:ext cx="66103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5" dirty="0"/>
              <a:t>Etapa</a:t>
            </a:r>
            <a:r>
              <a:rPr sz="2200" spc="-185" dirty="0"/>
              <a:t> </a:t>
            </a:r>
            <a:r>
              <a:rPr sz="2200" spc="-10" dirty="0"/>
              <a:t>1:</a:t>
            </a:r>
            <a:r>
              <a:rPr sz="2200" spc="-5" dirty="0"/>
              <a:t> Creación</a:t>
            </a:r>
            <a:r>
              <a:rPr sz="2200" spc="-180" dirty="0"/>
              <a:t> </a:t>
            </a:r>
            <a:r>
              <a:rPr sz="2200" spc="5" dirty="0"/>
              <a:t>de</a:t>
            </a:r>
            <a:r>
              <a:rPr sz="2200" spc="-105" dirty="0"/>
              <a:t> </a:t>
            </a:r>
            <a:r>
              <a:rPr sz="2200" spc="5" dirty="0"/>
              <a:t>cuenta</a:t>
            </a:r>
            <a:r>
              <a:rPr sz="2200" spc="-185" dirty="0"/>
              <a:t> </a:t>
            </a:r>
            <a:r>
              <a:rPr sz="2200" spc="-5" dirty="0"/>
              <a:t>en</a:t>
            </a:r>
            <a:r>
              <a:rPr sz="2200" spc="20" dirty="0"/>
              <a:t> </a:t>
            </a:r>
            <a:r>
              <a:rPr sz="2200" spc="-15" dirty="0"/>
              <a:t>Ficha</a:t>
            </a:r>
            <a:r>
              <a:rPr sz="2200" spc="15" dirty="0"/>
              <a:t> </a:t>
            </a:r>
            <a:r>
              <a:rPr sz="2200" spc="5" dirty="0"/>
              <a:t>de</a:t>
            </a:r>
            <a:r>
              <a:rPr sz="2200" spc="-105" dirty="0"/>
              <a:t> </a:t>
            </a:r>
            <a:r>
              <a:rPr sz="2200" dirty="0"/>
              <a:t>Postulación</a:t>
            </a:r>
            <a:r>
              <a:rPr sz="2200" spc="-180" dirty="0"/>
              <a:t> </a:t>
            </a:r>
            <a:r>
              <a:rPr sz="2200" spc="-15" dirty="0"/>
              <a:t>UCSC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917749" y="1270839"/>
            <a:ext cx="43649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20" dirty="0">
                <a:solidFill>
                  <a:srgbClr val="7030A0"/>
                </a:solidFill>
                <a:latin typeface="Calibri"/>
                <a:cs typeface="Calibri"/>
              </a:rPr>
              <a:t>a) Entrar </a:t>
            </a:r>
            <a:r>
              <a:rPr sz="2000" dirty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2000" spc="-340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http://fichapostulacion.ucsc.cl/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749" y="6187935"/>
            <a:ext cx="28498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20" dirty="0">
                <a:solidFill>
                  <a:srgbClr val="7030A0"/>
                </a:solidFill>
                <a:latin typeface="Calibri"/>
                <a:cs typeface="Calibri"/>
              </a:rPr>
              <a:t>b)</a:t>
            </a:r>
            <a:r>
              <a:rPr sz="2000" spc="-7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7030A0"/>
                </a:solidFill>
                <a:latin typeface="Calibri"/>
                <a:cs typeface="Calibri"/>
              </a:rPr>
              <a:t>Elegir</a:t>
            </a:r>
            <a:r>
              <a:rPr sz="2000" spc="-1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030A0"/>
                </a:solidFill>
                <a:latin typeface="Calibri"/>
                <a:cs typeface="Calibri"/>
              </a:rPr>
              <a:t>“Regístrese</a:t>
            </a:r>
            <a:r>
              <a:rPr sz="2000" spc="-1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7030A0"/>
                </a:solidFill>
                <a:latin typeface="Calibri"/>
                <a:cs typeface="Calibri"/>
              </a:rPr>
              <a:t>ahora”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98700" y="1930400"/>
            <a:ext cx="4584701" cy="410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86150" y="5645150"/>
            <a:ext cx="2146300" cy="292100"/>
          </a:xfrm>
          <a:custGeom>
            <a:avLst/>
            <a:gdLst/>
            <a:ahLst/>
            <a:cxnLst/>
            <a:rect l="l" t="t" r="r" b="b"/>
            <a:pathLst>
              <a:path w="2146300" h="292100">
                <a:moveTo>
                  <a:pt x="0" y="0"/>
                </a:moveTo>
                <a:lnTo>
                  <a:pt x="2146300" y="0"/>
                </a:lnTo>
                <a:lnTo>
                  <a:pt x="21463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03700" y="6502400"/>
            <a:ext cx="4724400" cy="533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2150" y="6051550"/>
            <a:ext cx="533400" cy="495300"/>
          </a:xfrm>
          <a:custGeom>
            <a:avLst/>
            <a:gdLst/>
            <a:ahLst/>
            <a:cxnLst/>
            <a:rect l="l" t="t" r="r" b="b"/>
            <a:pathLst>
              <a:path w="533400" h="495300">
                <a:moveTo>
                  <a:pt x="533400" y="247650"/>
                </a:moveTo>
                <a:lnTo>
                  <a:pt x="0" y="247650"/>
                </a:lnTo>
                <a:lnTo>
                  <a:pt x="266700" y="495300"/>
                </a:lnTo>
                <a:lnTo>
                  <a:pt x="533400" y="247650"/>
                </a:lnTo>
                <a:close/>
              </a:path>
              <a:path w="533400" h="495300">
                <a:moveTo>
                  <a:pt x="400050" y="0"/>
                </a:moveTo>
                <a:lnTo>
                  <a:pt x="133350" y="0"/>
                </a:lnTo>
                <a:lnTo>
                  <a:pt x="133350" y="247650"/>
                </a:lnTo>
                <a:lnTo>
                  <a:pt x="400050" y="247650"/>
                </a:lnTo>
                <a:lnTo>
                  <a:pt x="400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2150" y="6051550"/>
            <a:ext cx="533400" cy="495300"/>
          </a:xfrm>
          <a:custGeom>
            <a:avLst/>
            <a:gdLst/>
            <a:ahLst/>
            <a:cxnLst/>
            <a:rect l="l" t="t" r="r" b="b"/>
            <a:pathLst>
              <a:path w="533400" h="495300">
                <a:moveTo>
                  <a:pt x="0" y="247650"/>
                </a:moveTo>
                <a:lnTo>
                  <a:pt x="133349" y="247650"/>
                </a:lnTo>
                <a:lnTo>
                  <a:pt x="133349" y="0"/>
                </a:lnTo>
                <a:lnTo>
                  <a:pt x="400050" y="0"/>
                </a:lnTo>
                <a:lnTo>
                  <a:pt x="400050" y="247650"/>
                </a:lnTo>
                <a:lnTo>
                  <a:pt x="533399" y="247650"/>
                </a:lnTo>
                <a:lnTo>
                  <a:pt x="266700" y="495299"/>
                </a:lnTo>
                <a:lnTo>
                  <a:pt x="0" y="247650"/>
                </a:lnTo>
                <a:close/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35" y="133766"/>
            <a:ext cx="2296503" cy="131403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723" y="515111"/>
            <a:ext cx="35890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3:</a:t>
            </a:r>
            <a:r>
              <a:rPr sz="1600" b="1" spc="-1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Relleno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Ficha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Postulación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749" y="945871"/>
            <a:ext cx="46659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solidFill>
                  <a:srgbClr val="7030A0"/>
                </a:solidFill>
                <a:latin typeface="Calibri"/>
                <a:cs typeface="Calibri"/>
              </a:rPr>
              <a:t>e)</a:t>
            </a:r>
            <a:r>
              <a:rPr sz="2000" b="0" spc="-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0" dirty="0">
                <a:solidFill>
                  <a:srgbClr val="7030A0"/>
                </a:solidFill>
                <a:latin typeface="Calibri"/>
                <a:cs typeface="Calibri"/>
              </a:rPr>
              <a:t>Pestaña</a:t>
            </a:r>
            <a:r>
              <a:rPr sz="2000" b="0" spc="-114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-20" dirty="0">
                <a:solidFill>
                  <a:srgbClr val="7030A0"/>
                </a:solidFill>
                <a:latin typeface="Calibri"/>
                <a:cs typeface="Calibri"/>
              </a:rPr>
              <a:t>“Educacional”,</a:t>
            </a:r>
            <a:r>
              <a:rPr sz="2000" b="0" spc="-1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5" dirty="0">
                <a:solidFill>
                  <a:srgbClr val="7030A0"/>
                </a:solidFill>
                <a:latin typeface="Calibri"/>
                <a:cs typeface="Calibri"/>
              </a:rPr>
              <a:t>Parte</a:t>
            </a:r>
            <a:r>
              <a:rPr sz="2000" b="0" spc="-1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7030A0"/>
                </a:solidFill>
                <a:latin typeface="Calibri"/>
                <a:cs typeface="Calibri"/>
              </a:rPr>
              <a:t>2:</a:t>
            </a:r>
            <a:r>
              <a:rPr sz="2000" b="0" spc="-19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7030A0"/>
                </a:solidFill>
                <a:latin typeface="Calibri"/>
                <a:cs typeface="Calibri"/>
              </a:rPr>
              <a:t>“Pregrado”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831" y="4182536"/>
            <a:ext cx="8352155" cy="272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spc="10" dirty="0">
                <a:latin typeface="Calibri"/>
                <a:cs typeface="Calibri"/>
              </a:rPr>
              <a:t>Nota:</a:t>
            </a:r>
            <a:endParaRPr sz="1800">
              <a:latin typeface="Calibri"/>
              <a:cs typeface="Calibri"/>
            </a:endParaRPr>
          </a:p>
          <a:p>
            <a:pPr marL="292100" indent="-279400">
              <a:lnSpc>
                <a:spcPts val="2100"/>
              </a:lnSpc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spc="-10" dirty="0">
                <a:latin typeface="Calibri"/>
                <a:cs typeface="Calibri"/>
              </a:rPr>
              <a:t>Títulos </a:t>
            </a:r>
            <a:r>
              <a:rPr sz="1800" b="1" dirty="0">
                <a:latin typeface="Calibri"/>
                <a:cs typeface="Calibri"/>
              </a:rPr>
              <a:t>y </a:t>
            </a:r>
            <a:r>
              <a:rPr sz="1800" b="1" spc="-5" dirty="0">
                <a:latin typeface="Calibri"/>
                <a:cs typeface="Calibri"/>
              </a:rPr>
              <a:t>Grados </a:t>
            </a:r>
            <a:r>
              <a:rPr sz="1800" b="1" dirty="0">
                <a:latin typeface="Calibri"/>
                <a:cs typeface="Calibri"/>
              </a:rPr>
              <a:t>o </a:t>
            </a:r>
            <a:r>
              <a:rPr sz="1800" b="1" spc="-15" dirty="0">
                <a:latin typeface="Calibri"/>
                <a:cs typeface="Calibri"/>
              </a:rPr>
              <a:t>Carrera </a:t>
            </a:r>
            <a:r>
              <a:rPr sz="1800" b="1" spc="-10" dirty="0">
                <a:latin typeface="Calibri"/>
                <a:cs typeface="Calibri"/>
              </a:rPr>
              <a:t>regular: </a:t>
            </a:r>
            <a:r>
              <a:rPr sz="1800" spc="-10" dirty="0">
                <a:latin typeface="Calibri"/>
                <a:cs typeface="Calibri"/>
              </a:rPr>
              <a:t>indicar </a:t>
            </a:r>
            <a:r>
              <a:rPr sz="1800" spc="-40" dirty="0">
                <a:latin typeface="Calibri"/>
                <a:cs typeface="Calibri"/>
              </a:rPr>
              <a:t>nombre </a:t>
            </a:r>
            <a:r>
              <a:rPr sz="1800" spc="-20" dirty="0">
                <a:latin typeface="Calibri"/>
                <a:cs typeface="Calibri"/>
              </a:rPr>
              <a:t>del </a:t>
            </a:r>
            <a:r>
              <a:rPr sz="1800" spc="-15" dirty="0">
                <a:latin typeface="Calibri"/>
                <a:cs typeface="Calibri"/>
              </a:rPr>
              <a:t>Título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20" dirty="0">
                <a:latin typeface="Calibri"/>
                <a:cs typeface="Calibri"/>
              </a:rPr>
              <a:t>Grado </a:t>
            </a:r>
            <a:r>
              <a:rPr sz="1800" spc="-10" dirty="0">
                <a:latin typeface="Calibri"/>
                <a:cs typeface="Calibri"/>
              </a:rPr>
              <a:t>máximo</a:t>
            </a:r>
            <a:r>
              <a:rPr sz="1800" spc="-19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obtenido.</a:t>
            </a:r>
            <a:endParaRPr sz="1800">
              <a:latin typeface="Calibri"/>
              <a:cs typeface="Calibri"/>
            </a:endParaRPr>
          </a:p>
          <a:p>
            <a:pPr marR="717550" algn="ctr">
              <a:lnSpc>
                <a:spcPts val="2130"/>
              </a:lnSpc>
            </a:pPr>
            <a:r>
              <a:rPr sz="1800" spc="-5" dirty="0">
                <a:latin typeface="Calibri"/>
                <a:cs typeface="Calibri"/>
              </a:rPr>
              <a:t>Ej. </a:t>
            </a:r>
            <a:r>
              <a:rPr sz="1800" spc="10" dirty="0">
                <a:latin typeface="Calibri"/>
                <a:cs typeface="Calibri"/>
              </a:rPr>
              <a:t>“Título </a:t>
            </a:r>
            <a:r>
              <a:rPr sz="1800" spc="-25" dirty="0">
                <a:latin typeface="Calibri"/>
                <a:cs typeface="Calibri"/>
              </a:rPr>
              <a:t>Profesional de Biólogo </a:t>
            </a:r>
            <a:r>
              <a:rPr sz="1800" spc="-40" dirty="0">
                <a:latin typeface="Calibri"/>
                <a:cs typeface="Calibri"/>
              </a:rPr>
              <a:t>Marino”, </a:t>
            </a:r>
            <a:r>
              <a:rPr sz="1800" spc="-10" dirty="0">
                <a:latin typeface="Calibri"/>
                <a:cs typeface="Calibri"/>
              </a:rPr>
              <a:t>“Grado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Licenciado en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Biología”.</a:t>
            </a:r>
            <a:endParaRPr sz="1800">
              <a:latin typeface="Calibri"/>
              <a:cs typeface="Calibri"/>
            </a:endParaRPr>
          </a:p>
          <a:p>
            <a:pPr marL="278765" marR="745490" indent="-278765">
              <a:lnSpc>
                <a:spcPts val="2130"/>
              </a:lnSpc>
              <a:spcBef>
                <a:spcPts val="40"/>
              </a:spcBef>
              <a:buFont typeface="Calibri"/>
              <a:buChar char="-"/>
              <a:tabLst>
                <a:tab pos="278765" algn="l"/>
                <a:tab pos="292100" algn="l"/>
              </a:tabLst>
            </a:pPr>
            <a:r>
              <a:rPr sz="1800" b="1" dirty="0">
                <a:latin typeface="Calibri"/>
                <a:cs typeface="Calibri"/>
              </a:rPr>
              <a:t>Institución: </a:t>
            </a:r>
            <a:r>
              <a:rPr sz="1800" spc="-25" dirty="0">
                <a:latin typeface="Calibri"/>
                <a:cs typeface="Calibri"/>
              </a:rPr>
              <a:t>Nombre de </a:t>
            </a:r>
            <a:r>
              <a:rPr sz="1800" spc="-10" dirty="0">
                <a:latin typeface="Calibri"/>
                <a:cs typeface="Calibri"/>
              </a:rPr>
              <a:t>la </a:t>
            </a:r>
            <a:r>
              <a:rPr sz="1800" spc="-20" dirty="0">
                <a:latin typeface="Calibri"/>
                <a:cs typeface="Calibri"/>
              </a:rPr>
              <a:t>institución </a:t>
            </a:r>
            <a:r>
              <a:rPr sz="1800" spc="-40" dirty="0">
                <a:latin typeface="Calibri"/>
                <a:cs typeface="Calibri"/>
              </a:rPr>
              <a:t>donde </a:t>
            </a:r>
            <a:r>
              <a:rPr sz="1800" spc="-10" dirty="0">
                <a:latin typeface="Calibri"/>
                <a:cs typeface="Calibri"/>
              </a:rPr>
              <a:t>realizó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25" dirty="0">
                <a:latin typeface="Calibri"/>
                <a:cs typeface="Calibri"/>
              </a:rPr>
              <a:t>pregrado; </a:t>
            </a:r>
            <a:r>
              <a:rPr sz="1800" spc="-5" dirty="0">
                <a:latin typeface="Calibri"/>
                <a:cs typeface="Calibri"/>
              </a:rPr>
              <a:t>precisar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país.</a:t>
            </a:r>
            <a:endParaRPr sz="1800">
              <a:latin typeface="Calibri"/>
              <a:cs typeface="Calibri"/>
            </a:endParaRPr>
          </a:p>
          <a:p>
            <a:pPr marL="292100" indent="-279400">
              <a:lnSpc>
                <a:spcPts val="2100"/>
              </a:lnSpc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spc="10" dirty="0">
                <a:latin typeface="Calibri"/>
                <a:cs typeface="Calibri"/>
              </a:rPr>
              <a:t>Año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15" dirty="0">
                <a:latin typeface="Calibri"/>
                <a:cs typeface="Calibri"/>
              </a:rPr>
              <a:t>de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obtención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del</a:t>
            </a:r>
            <a:r>
              <a:rPr sz="1800" b="1" spc="-15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Título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Grado</a:t>
            </a:r>
            <a:r>
              <a:rPr sz="1800" spc="-10" dirty="0">
                <a:latin typeface="Calibri"/>
                <a:cs typeface="Calibri"/>
              </a:rPr>
              <a:t>: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indicar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año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del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examen</a:t>
            </a:r>
            <a:r>
              <a:rPr sz="1800" spc="-1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grado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título</a:t>
            </a:r>
            <a:endParaRPr sz="1800">
              <a:latin typeface="Calibri"/>
              <a:cs typeface="Calibri"/>
            </a:endParaRPr>
          </a:p>
          <a:p>
            <a:pPr marL="292100" indent="-279400">
              <a:lnSpc>
                <a:spcPts val="2100"/>
              </a:lnSpc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spc="5" dirty="0">
                <a:latin typeface="Calibri"/>
                <a:cs typeface="Calibri"/>
              </a:rPr>
              <a:t>N°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15" dirty="0">
                <a:latin typeface="Calibri"/>
                <a:cs typeface="Calibri"/>
              </a:rPr>
              <a:t>de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semestres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spc="15" dirty="0">
                <a:latin typeface="Calibri"/>
                <a:cs typeface="Calibri"/>
              </a:rPr>
              <a:t>de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la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carrera</a:t>
            </a:r>
            <a:r>
              <a:rPr sz="1800" spc="-10" dirty="0">
                <a:latin typeface="Calibri"/>
                <a:cs typeface="Calibri"/>
              </a:rPr>
              <a:t>: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indicar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duración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oficial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carrera.</a:t>
            </a:r>
            <a:endParaRPr sz="1800">
              <a:latin typeface="Calibri"/>
              <a:cs typeface="Calibri"/>
            </a:endParaRPr>
          </a:p>
          <a:p>
            <a:pPr marL="292100" marR="8890" indent="-279400">
              <a:lnSpc>
                <a:spcPts val="2200"/>
              </a:lnSpc>
              <a:spcBef>
                <a:spcPts val="10"/>
              </a:spcBef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spc="5" dirty="0">
                <a:latin typeface="Calibri"/>
                <a:cs typeface="Calibri"/>
              </a:rPr>
              <a:t>Estado</a:t>
            </a:r>
            <a:r>
              <a:rPr sz="1800" spc="5" dirty="0">
                <a:latin typeface="Calibri"/>
                <a:cs typeface="Calibri"/>
              </a:rPr>
              <a:t>: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“Regular”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</a:t>
            </a:r>
            <a:r>
              <a:rPr sz="1800" spc="-1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no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 </a:t>
            </a:r>
            <a:r>
              <a:rPr sz="1800" spc="-25" dirty="0">
                <a:latin typeface="Calibri"/>
                <a:cs typeface="Calibri"/>
              </a:rPr>
              <a:t>ha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graduado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titulado;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“Titulado”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cuenta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grado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  </a:t>
            </a:r>
            <a:r>
              <a:rPr sz="1800" spc="-20" dirty="0">
                <a:latin typeface="Calibri"/>
                <a:cs typeface="Calibri"/>
              </a:rPr>
              <a:t>título.</a:t>
            </a:r>
            <a:endParaRPr sz="1800">
              <a:latin typeface="Calibri"/>
              <a:cs typeface="Calibri"/>
            </a:endParaRPr>
          </a:p>
          <a:p>
            <a:pPr marL="292100" indent="-279400">
              <a:lnSpc>
                <a:spcPts val="1989"/>
              </a:lnSpc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spc="5" dirty="0">
                <a:latin typeface="Calibri"/>
                <a:cs typeface="Calibri"/>
              </a:rPr>
              <a:t>Nota</a:t>
            </a:r>
            <a:r>
              <a:rPr sz="1800" spc="5" dirty="0">
                <a:latin typeface="Calibri"/>
                <a:cs typeface="Calibri"/>
              </a:rPr>
              <a:t>: </a:t>
            </a:r>
            <a:r>
              <a:rPr sz="1800" spc="-10" dirty="0">
                <a:latin typeface="Calibri"/>
                <a:cs typeface="Calibri"/>
              </a:rPr>
              <a:t>indicar </a:t>
            </a:r>
            <a:r>
              <a:rPr sz="1800" spc="-30" dirty="0">
                <a:latin typeface="Calibri"/>
                <a:cs typeface="Calibri"/>
              </a:rPr>
              <a:t>nota </a:t>
            </a:r>
            <a:r>
              <a:rPr sz="1800" spc="-20" dirty="0">
                <a:latin typeface="Calibri"/>
                <a:cs typeface="Calibri"/>
              </a:rPr>
              <a:t>final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20" dirty="0">
                <a:latin typeface="Calibri"/>
                <a:cs typeface="Calibri"/>
              </a:rPr>
              <a:t>grado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20" dirty="0">
                <a:latin typeface="Calibri"/>
                <a:cs typeface="Calibri"/>
              </a:rPr>
              <a:t>título,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5" dirty="0">
                <a:latin typeface="Calibri"/>
                <a:cs typeface="Calibri"/>
              </a:rPr>
              <a:t>escala </a:t>
            </a:r>
            <a:r>
              <a:rPr sz="1800" dirty="0">
                <a:latin typeface="Calibri"/>
                <a:cs typeface="Calibri"/>
              </a:rPr>
              <a:t>1 a </a:t>
            </a:r>
            <a:r>
              <a:rPr sz="1800" spc="-10" dirty="0">
                <a:latin typeface="Calibri"/>
                <a:cs typeface="Calibri"/>
              </a:rPr>
              <a:t>7. </a:t>
            </a:r>
            <a:r>
              <a:rPr sz="1800" spc="-15" dirty="0">
                <a:latin typeface="Calibri"/>
                <a:cs typeface="Calibri"/>
              </a:rPr>
              <a:t>Si </a:t>
            </a:r>
            <a:r>
              <a:rPr sz="1800" spc="-10" dirty="0">
                <a:latin typeface="Calibri"/>
                <a:cs typeface="Calibri"/>
              </a:rPr>
              <a:t>la </a:t>
            </a:r>
            <a:r>
              <a:rPr sz="1800" spc="5" dirty="0">
                <a:latin typeface="Calibri"/>
                <a:cs typeface="Calibri"/>
              </a:rPr>
              <a:t>escala </a:t>
            </a:r>
            <a:r>
              <a:rPr sz="1800" spc="-25" dirty="0">
                <a:latin typeface="Calibri"/>
                <a:cs typeface="Calibri"/>
              </a:rPr>
              <a:t>no</a:t>
            </a:r>
            <a:r>
              <a:rPr sz="1800" spc="-27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corresponde,</a:t>
            </a:r>
            <a:endParaRPr sz="1800">
              <a:latin typeface="Calibri"/>
              <a:cs typeface="Calibri"/>
            </a:endParaRPr>
          </a:p>
          <a:p>
            <a:pPr marL="292100">
              <a:lnSpc>
                <a:spcPts val="2130"/>
              </a:lnSpc>
            </a:pPr>
            <a:r>
              <a:rPr sz="1800" spc="-10" dirty="0">
                <a:latin typeface="Calibri"/>
                <a:cs typeface="Calibri"/>
              </a:rPr>
              <a:t>dejar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5" dirty="0">
                <a:latin typeface="Calibri"/>
                <a:cs typeface="Calibri"/>
              </a:rPr>
              <a:t>campo</a:t>
            </a:r>
            <a:r>
              <a:rPr sz="1800" spc="-1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vacío.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8594" y="1612900"/>
            <a:ext cx="8469441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594" y="1536700"/>
            <a:ext cx="8469441" cy="233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5723" y="515111"/>
            <a:ext cx="35890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3:</a:t>
            </a:r>
            <a:r>
              <a:rPr sz="1600" b="1" spc="-1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Relleno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Ficha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Postulación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7749" y="945871"/>
            <a:ext cx="707453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7030A0"/>
                </a:solidFill>
                <a:latin typeface="Calibri"/>
                <a:cs typeface="Calibri"/>
              </a:rPr>
              <a:t>f)</a:t>
            </a:r>
            <a:r>
              <a:rPr sz="2000" b="0" spc="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0" dirty="0">
                <a:solidFill>
                  <a:srgbClr val="7030A0"/>
                </a:solidFill>
                <a:latin typeface="Calibri"/>
                <a:cs typeface="Calibri"/>
              </a:rPr>
              <a:t>Pestaña</a:t>
            </a:r>
            <a:r>
              <a:rPr sz="2000" b="0" spc="-10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-25" dirty="0">
                <a:solidFill>
                  <a:srgbClr val="7030A0"/>
                </a:solidFill>
                <a:latin typeface="Calibri"/>
                <a:cs typeface="Calibri"/>
              </a:rPr>
              <a:t>“Educacional”,</a:t>
            </a:r>
            <a:r>
              <a:rPr sz="2000" b="0" spc="-14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5" dirty="0">
                <a:solidFill>
                  <a:srgbClr val="7030A0"/>
                </a:solidFill>
                <a:latin typeface="Calibri"/>
                <a:cs typeface="Calibri"/>
              </a:rPr>
              <a:t>Parte</a:t>
            </a:r>
            <a:r>
              <a:rPr sz="2000" b="0" spc="-14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7030A0"/>
                </a:solidFill>
                <a:latin typeface="Calibri"/>
                <a:cs typeface="Calibri"/>
              </a:rPr>
              <a:t>3:</a:t>
            </a:r>
            <a:r>
              <a:rPr sz="2000" b="0" spc="-18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5" dirty="0">
                <a:solidFill>
                  <a:srgbClr val="7030A0"/>
                </a:solidFill>
                <a:latin typeface="Calibri"/>
                <a:cs typeface="Calibri"/>
              </a:rPr>
              <a:t>“Postgrado”</a:t>
            </a:r>
            <a:r>
              <a:rPr sz="2000" b="0" spc="-18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7030A0"/>
                </a:solidFill>
                <a:latin typeface="Calibri"/>
                <a:cs typeface="Calibri"/>
              </a:rPr>
              <a:t>–</a:t>
            </a:r>
            <a:r>
              <a:rPr sz="2000" b="0" spc="-1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030A0"/>
                </a:solidFill>
              </a:rPr>
              <a:t>incluir</a:t>
            </a:r>
            <a:r>
              <a:rPr sz="2000" spc="-155" dirty="0">
                <a:solidFill>
                  <a:srgbClr val="7030A0"/>
                </a:solidFill>
              </a:rPr>
              <a:t> </a:t>
            </a:r>
            <a:r>
              <a:rPr sz="2000" dirty="0">
                <a:solidFill>
                  <a:srgbClr val="7030A0"/>
                </a:solidFill>
              </a:rPr>
              <a:t>publicaciones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1831" y="4006711"/>
            <a:ext cx="8258809" cy="2458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spc="10" dirty="0">
                <a:latin typeface="Calibri"/>
                <a:cs typeface="Calibri"/>
              </a:rPr>
              <a:t>Nota:</a:t>
            </a:r>
            <a:endParaRPr sz="1800">
              <a:latin typeface="Calibri"/>
              <a:cs typeface="Calibri"/>
            </a:endParaRPr>
          </a:p>
          <a:p>
            <a:pPr marL="292100" marR="5080" indent="-279400">
              <a:lnSpc>
                <a:spcPts val="2100"/>
              </a:lnSpc>
              <a:spcBef>
                <a:spcPts val="90"/>
              </a:spcBef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spc="-10" dirty="0">
                <a:latin typeface="Calibri"/>
                <a:cs typeface="Calibri"/>
              </a:rPr>
              <a:t>Títulos </a:t>
            </a:r>
            <a:r>
              <a:rPr sz="1800" b="1" dirty="0">
                <a:latin typeface="Calibri"/>
                <a:cs typeface="Calibri"/>
              </a:rPr>
              <a:t>y </a:t>
            </a:r>
            <a:r>
              <a:rPr sz="1800" b="1" spc="-10" dirty="0">
                <a:latin typeface="Calibri"/>
                <a:cs typeface="Calibri"/>
              </a:rPr>
              <a:t>Grados: </a:t>
            </a:r>
            <a:r>
              <a:rPr sz="1800" spc="-5" dirty="0">
                <a:latin typeface="Calibri"/>
                <a:cs typeface="Calibri"/>
              </a:rPr>
              <a:t>si </a:t>
            </a:r>
            <a:r>
              <a:rPr sz="1800" spc="-25" dirty="0">
                <a:latin typeface="Calibri"/>
                <a:cs typeface="Calibri"/>
              </a:rPr>
              <a:t>ha </a:t>
            </a:r>
            <a:r>
              <a:rPr sz="1800" spc="-10" dirty="0">
                <a:latin typeface="Calibri"/>
                <a:cs typeface="Calibri"/>
              </a:rPr>
              <a:t>cursado </a:t>
            </a:r>
            <a:r>
              <a:rPr sz="1800" spc="-25" dirty="0">
                <a:latin typeface="Calibri"/>
                <a:cs typeface="Calibri"/>
              </a:rPr>
              <a:t>un postgrado </a:t>
            </a:r>
            <a:r>
              <a:rPr sz="1800" spc="-15" dirty="0">
                <a:latin typeface="Calibri"/>
                <a:cs typeface="Calibri"/>
              </a:rPr>
              <a:t>previamente, </a:t>
            </a:r>
            <a:r>
              <a:rPr sz="1800" spc="-10" dirty="0">
                <a:latin typeface="Calibri"/>
                <a:cs typeface="Calibri"/>
              </a:rPr>
              <a:t>indicar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40" dirty="0">
                <a:latin typeface="Calibri"/>
                <a:cs typeface="Calibri"/>
              </a:rPr>
              <a:t>nombre </a:t>
            </a:r>
            <a:r>
              <a:rPr sz="1800" spc="-20" dirty="0">
                <a:latin typeface="Calibri"/>
                <a:cs typeface="Calibri"/>
              </a:rPr>
              <a:t>del Grado  </a:t>
            </a:r>
            <a:r>
              <a:rPr sz="1800" spc="-40" dirty="0">
                <a:latin typeface="Calibri"/>
                <a:cs typeface="Calibri"/>
              </a:rPr>
              <a:t>obtenido.</a:t>
            </a:r>
            <a:endParaRPr sz="1800">
              <a:latin typeface="Calibri"/>
              <a:cs typeface="Calibri"/>
            </a:endParaRPr>
          </a:p>
          <a:p>
            <a:pPr marL="292100" indent="-279400">
              <a:lnSpc>
                <a:spcPts val="2110"/>
              </a:lnSpc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dirty="0">
                <a:latin typeface="Calibri"/>
                <a:cs typeface="Calibri"/>
              </a:rPr>
              <a:t>Institución: </a:t>
            </a:r>
            <a:r>
              <a:rPr sz="1800" spc="-25" dirty="0">
                <a:latin typeface="Calibri"/>
                <a:cs typeface="Calibri"/>
              </a:rPr>
              <a:t>Nombre de </a:t>
            </a:r>
            <a:r>
              <a:rPr sz="1800" spc="-10" dirty="0">
                <a:latin typeface="Calibri"/>
                <a:cs typeface="Calibri"/>
              </a:rPr>
              <a:t>la </a:t>
            </a:r>
            <a:r>
              <a:rPr sz="1800" spc="-20" dirty="0">
                <a:latin typeface="Calibri"/>
                <a:cs typeface="Calibri"/>
              </a:rPr>
              <a:t>institución </a:t>
            </a:r>
            <a:r>
              <a:rPr sz="1800" spc="-40" dirty="0">
                <a:latin typeface="Calibri"/>
                <a:cs typeface="Calibri"/>
              </a:rPr>
              <a:t>donde </a:t>
            </a:r>
            <a:r>
              <a:rPr sz="1800" spc="-5" dirty="0">
                <a:latin typeface="Calibri"/>
                <a:cs typeface="Calibri"/>
              </a:rPr>
              <a:t>se </a:t>
            </a:r>
            <a:r>
              <a:rPr sz="1800" spc="-10" dirty="0">
                <a:latin typeface="Calibri"/>
                <a:cs typeface="Calibri"/>
              </a:rPr>
              <a:t>realizó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30" dirty="0">
                <a:latin typeface="Calibri"/>
                <a:cs typeface="Calibri"/>
              </a:rPr>
              <a:t>postgrado; </a:t>
            </a:r>
            <a:r>
              <a:rPr sz="1800" spc="-5" dirty="0">
                <a:latin typeface="Calibri"/>
                <a:cs typeface="Calibri"/>
              </a:rPr>
              <a:t>precisar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país.</a:t>
            </a:r>
            <a:endParaRPr sz="1800">
              <a:latin typeface="Calibri"/>
              <a:cs typeface="Calibri"/>
            </a:endParaRPr>
          </a:p>
          <a:p>
            <a:pPr marL="292100" indent="-279400">
              <a:lnSpc>
                <a:spcPts val="2100"/>
              </a:lnSpc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spc="10" dirty="0">
                <a:latin typeface="Calibri"/>
                <a:cs typeface="Calibri"/>
              </a:rPr>
              <a:t>Año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15" dirty="0">
                <a:latin typeface="Calibri"/>
                <a:cs typeface="Calibri"/>
              </a:rPr>
              <a:t>de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obtención</a:t>
            </a:r>
            <a:r>
              <a:rPr sz="1800" spc="10" dirty="0">
                <a:latin typeface="Calibri"/>
                <a:cs typeface="Calibri"/>
              </a:rPr>
              <a:t>: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indicar</a:t>
            </a:r>
            <a:r>
              <a:rPr sz="1800" spc="-1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año</a:t>
            </a:r>
            <a:r>
              <a:rPr sz="1800" spc="-1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del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examen</a:t>
            </a:r>
            <a:r>
              <a:rPr sz="1800" spc="-1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grado.</a:t>
            </a:r>
            <a:endParaRPr sz="1800">
              <a:latin typeface="Calibri"/>
              <a:cs typeface="Calibri"/>
            </a:endParaRPr>
          </a:p>
          <a:p>
            <a:pPr marL="292100" marR="162560" indent="-279400">
              <a:lnSpc>
                <a:spcPts val="2100"/>
              </a:lnSpc>
              <a:spcBef>
                <a:spcPts val="90"/>
              </a:spcBef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spc="5" dirty="0">
                <a:latin typeface="Calibri"/>
                <a:cs typeface="Calibri"/>
              </a:rPr>
              <a:t>Nota</a:t>
            </a:r>
            <a:r>
              <a:rPr sz="1800" spc="5" dirty="0">
                <a:latin typeface="Calibri"/>
                <a:cs typeface="Calibri"/>
              </a:rPr>
              <a:t>: </a:t>
            </a:r>
            <a:r>
              <a:rPr sz="1800" spc="-10" dirty="0">
                <a:latin typeface="Calibri"/>
                <a:cs typeface="Calibri"/>
              </a:rPr>
              <a:t>indicar </a:t>
            </a:r>
            <a:r>
              <a:rPr sz="1800" spc="-30" dirty="0">
                <a:latin typeface="Calibri"/>
                <a:cs typeface="Calibri"/>
              </a:rPr>
              <a:t>nota </a:t>
            </a:r>
            <a:r>
              <a:rPr sz="1800" spc="-20" dirty="0">
                <a:latin typeface="Calibri"/>
                <a:cs typeface="Calibri"/>
              </a:rPr>
              <a:t>final </a:t>
            </a:r>
            <a:r>
              <a:rPr sz="1800" spc="-25" dirty="0">
                <a:latin typeface="Calibri"/>
                <a:cs typeface="Calibri"/>
              </a:rPr>
              <a:t>de grado,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5" dirty="0">
                <a:latin typeface="Calibri"/>
                <a:cs typeface="Calibri"/>
              </a:rPr>
              <a:t>escala </a:t>
            </a:r>
            <a:r>
              <a:rPr sz="1800" dirty="0">
                <a:latin typeface="Calibri"/>
                <a:cs typeface="Calibri"/>
              </a:rPr>
              <a:t>1 a </a:t>
            </a:r>
            <a:r>
              <a:rPr sz="1800" spc="-10" dirty="0">
                <a:latin typeface="Calibri"/>
                <a:cs typeface="Calibri"/>
              </a:rPr>
              <a:t>7. </a:t>
            </a:r>
            <a:r>
              <a:rPr sz="1800" spc="-15" dirty="0">
                <a:latin typeface="Calibri"/>
                <a:cs typeface="Calibri"/>
              </a:rPr>
              <a:t>Si </a:t>
            </a:r>
            <a:r>
              <a:rPr sz="1800" spc="-10" dirty="0">
                <a:latin typeface="Calibri"/>
                <a:cs typeface="Calibri"/>
              </a:rPr>
              <a:t>la </a:t>
            </a:r>
            <a:r>
              <a:rPr sz="1800" spc="5" dirty="0">
                <a:latin typeface="Calibri"/>
                <a:cs typeface="Calibri"/>
              </a:rPr>
              <a:t>escala </a:t>
            </a:r>
            <a:r>
              <a:rPr sz="1800" spc="-25" dirty="0">
                <a:latin typeface="Calibri"/>
                <a:cs typeface="Calibri"/>
              </a:rPr>
              <a:t>no corresponde, </a:t>
            </a:r>
            <a:r>
              <a:rPr sz="1800" spc="-10" dirty="0">
                <a:latin typeface="Calibri"/>
                <a:cs typeface="Calibri"/>
              </a:rPr>
              <a:t>dejar </a:t>
            </a:r>
            <a:r>
              <a:rPr sz="1800" dirty="0">
                <a:latin typeface="Calibri"/>
                <a:cs typeface="Calibri"/>
              </a:rPr>
              <a:t>el  </a:t>
            </a:r>
            <a:r>
              <a:rPr sz="1800" spc="-5" dirty="0">
                <a:latin typeface="Calibri"/>
                <a:cs typeface="Calibri"/>
              </a:rPr>
              <a:t>campo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vacío.</a:t>
            </a:r>
            <a:endParaRPr sz="1800">
              <a:latin typeface="Calibri"/>
              <a:cs typeface="Calibri"/>
            </a:endParaRPr>
          </a:p>
          <a:p>
            <a:pPr marL="292100" marR="892175" indent="-279400">
              <a:lnSpc>
                <a:spcPts val="2100"/>
              </a:lnSpc>
              <a:spcBef>
                <a:spcPts val="100"/>
              </a:spcBef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spc="-50" dirty="0">
                <a:latin typeface="Calibri"/>
                <a:cs typeface="Calibri"/>
              </a:rPr>
              <a:t>Tesis,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memoria,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artículos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publicados,</a:t>
            </a:r>
            <a:r>
              <a:rPr sz="1800" b="1" spc="-170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etc.</a:t>
            </a:r>
            <a:r>
              <a:rPr sz="1800" spc="5" dirty="0">
                <a:latin typeface="Calibri"/>
                <a:cs typeface="Calibri"/>
              </a:rPr>
              <a:t>: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Si</a:t>
            </a:r>
            <a:r>
              <a:rPr sz="1800" spc="-1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cuenta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artículos </a:t>
            </a:r>
            <a:r>
              <a:rPr sz="1800" spc="-20" dirty="0">
                <a:latin typeface="Calibri"/>
                <a:cs typeface="Calibri"/>
              </a:rPr>
              <a:t>publicados,  </a:t>
            </a:r>
            <a:r>
              <a:rPr sz="1800" spc="-15" dirty="0">
                <a:latin typeface="Calibri"/>
                <a:cs typeface="Calibri"/>
              </a:rPr>
              <a:t>presentaciones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5" dirty="0">
                <a:latin typeface="Calibri"/>
                <a:cs typeface="Calibri"/>
              </a:rPr>
              <a:t>congreso, </a:t>
            </a:r>
            <a:r>
              <a:rPr sz="1800" spc="-20" dirty="0">
                <a:latin typeface="Calibri"/>
                <a:cs typeface="Calibri"/>
              </a:rPr>
              <a:t>registrarlos aquí.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1826" y="1574800"/>
            <a:ext cx="8462955" cy="2643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5723" y="515111"/>
            <a:ext cx="35890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3:</a:t>
            </a:r>
            <a:r>
              <a:rPr sz="1600" b="1" spc="-1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Relleno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Ficha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Postulación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7749" y="945871"/>
            <a:ext cx="57835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25" dirty="0">
                <a:solidFill>
                  <a:srgbClr val="7030A0"/>
                </a:solidFill>
                <a:latin typeface="Calibri"/>
                <a:cs typeface="Calibri"/>
              </a:rPr>
              <a:t>g)</a:t>
            </a:r>
            <a:r>
              <a:rPr sz="2000" b="0" spc="4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0" dirty="0">
                <a:solidFill>
                  <a:srgbClr val="7030A0"/>
                </a:solidFill>
                <a:latin typeface="Calibri"/>
                <a:cs typeface="Calibri"/>
              </a:rPr>
              <a:t>Pestaña</a:t>
            </a:r>
            <a:r>
              <a:rPr sz="2000" b="0" spc="-114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-25" dirty="0">
                <a:solidFill>
                  <a:srgbClr val="7030A0"/>
                </a:solidFill>
                <a:latin typeface="Calibri"/>
                <a:cs typeface="Calibri"/>
              </a:rPr>
              <a:t>“Educacional”,</a:t>
            </a:r>
            <a:r>
              <a:rPr sz="2000" b="0" spc="-1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5" dirty="0">
                <a:solidFill>
                  <a:srgbClr val="7030A0"/>
                </a:solidFill>
                <a:latin typeface="Calibri"/>
                <a:cs typeface="Calibri"/>
              </a:rPr>
              <a:t>Parte</a:t>
            </a:r>
            <a:r>
              <a:rPr sz="2000" b="0" spc="-1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7030A0"/>
                </a:solidFill>
                <a:latin typeface="Calibri"/>
                <a:cs typeface="Calibri"/>
              </a:rPr>
              <a:t>4:</a:t>
            </a:r>
            <a:r>
              <a:rPr sz="2000" b="0" spc="-19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0" dirty="0">
                <a:solidFill>
                  <a:srgbClr val="7030A0"/>
                </a:solidFill>
                <a:latin typeface="Calibri"/>
                <a:cs typeface="Calibri"/>
              </a:rPr>
              <a:t>“Dominio</a:t>
            </a:r>
            <a:r>
              <a:rPr sz="2000" b="0" spc="-10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20" dirty="0">
                <a:solidFill>
                  <a:srgbClr val="7030A0"/>
                </a:solidFill>
                <a:latin typeface="Calibri"/>
                <a:cs typeface="Calibri"/>
              </a:rPr>
              <a:t>de</a:t>
            </a:r>
            <a:r>
              <a:rPr sz="2000" b="0" spc="-1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20" dirty="0">
                <a:solidFill>
                  <a:srgbClr val="7030A0"/>
                </a:solidFill>
                <a:latin typeface="Calibri"/>
                <a:cs typeface="Calibri"/>
              </a:rPr>
              <a:t>Idiomas”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848" y="4485425"/>
            <a:ext cx="8256905" cy="137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spc="10" dirty="0">
                <a:latin typeface="Calibri"/>
                <a:cs typeface="Calibri"/>
              </a:rPr>
              <a:t>Nota:</a:t>
            </a:r>
            <a:endParaRPr sz="1800">
              <a:latin typeface="Calibri"/>
              <a:cs typeface="Calibri"/>
            </a:endParaRPr>
          </a:p>
          <a:p>
            <a:pPr marL="292100" marR="360680" indent="-279400">
              <a:lnSpc>
                <a:spcPts val="2100"/>
              </a:lnSpc>
              <a:spcBef>
                <a:spcPts val="90"/>
              </a:spcBef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spc="10" dirty="0">
                <a:latin typeface="Calibri"/>
                <a:cs typeface="Calibri"/>
              </a:rPr>
              <a:t>Indicar</a:t>
            </a:r>
            <a:r>
              <a:rPr sz="1800" b="1" spc="-1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nivel</a:t>
            </a:r>
            <a:r>
              <a:rPr sz="1800" b="1" spc="-150" dirty="0">
                <a:latin typeface="Calibri"/>
                <a:cs typeface="Calibri"/>
              </a:rPr>
              <a:t> </a:t>
            </a:r>
            <a:r>
              <a:rPr sz="1800" b="1" spc="15" dirty="0">
                <a:latin typeface="Calibri"/>
                <a:cs typeface="Calibri"/>
              </a:rPr>
              <a:t>de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dominio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para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20" dirty="0">
                <a:latin typeface="Calibri"/>
                <a:cs typeface="Calibri"/>
              </a:rPr>
              <a:t>cada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idioma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20" dirty="0">
                <a:latin typeface="Calibri"/>
                <a:cs typeface="Calibri"/>
              </a:rPr>
              <a:t>que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maneje.</a:t>
            </a:r>
            <a:r>
              <a:rPr sz="1800" b="1" spc="-18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Al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menos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debe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incluir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  </a:t>
            </a:r>
            <a:r>
              <a:rPr sz="1800" spc="-30" dirty="0">
                <a:latin typeface="Calibri"/>
                <a:cs typeface="Calibri"/>
              </a:rPr>
              <a:t>idioma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inglés.</a:t>
            </a:r>
            <a:endParaRPr sz="1800">
              <a:latin typeface="Calibri"/>
              <a:cs typeface="Calibri"/>
            </a:endParaRPr>
          </a:p>
          <a:p>
            <a:pPr marL="292100" marR="5080" indent="-279400">
              <a:lnSpc>
                <a:spcPts val="2100"/>
              </a:lnSpc>
              <a:spcBef>
                <a:spcPts val="100"/>
              </a:spcBef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dirty="0">
                <a:latin typeface="Calibri"/>
                <a:cs typeface="Calibri"/>
              </a:rPr>
              <a:t>Postulantes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spc="20" dirty="0">
                <a:latin typeface="Calibri"/>
                <a:cs typeface="Calibri"/>
              </a:rPr>
              <a:t>que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provienen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15" dirty="0">
                <a:latin typeface="Calibri"/>
                <a:cs typeface="Calibri"/>
              </a:rPr>
              <a:t>de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países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spc="20" dirty="0">
                <a:latin typeface="Calibri"/>
                <a:cs typeface="Calibri"/>
              </a:rPr>
              <a:t>donde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el</a:t>
            </a:r>
            <a:r>
              <a:rPr sz="1800" b="1" spc="-1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idioma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15" dirty="0">
                <a:latin typeface="Calibri"/>
                <a:cs typeface="Calibri"/>
              </a:rPr>
              <a:t>no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es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español: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indicar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20" dirty="0">
                <a:latin typeface="Calibri"/>
                <a:cs typeface="Calibri"/>
              </a:rPr>
              <a:t> nivel 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35" dirty="0">
                <a:latin typeface="Calibri"/>
                <a:cs typeface="Calibri"/>
              </a:rPr>
              <a:t>dominio que </a:t>
            </a:r>
            <a:r>
              <a:rPr sz="1800" spc="-25" dirty="0">
                <a:latin typeface="Calibri"/>
                <a:cs typeface="Calibri"/>
              </a:rPr>
              <a:t>posee de </a:t>
            </a:r>
            <a:r>
              <a:rPr sz="1800" spc="-5" dirty="0">
                <a:latin typeface="Calibri"/>
                <a:cs typeface="Calibri"/>
              </a:rPr>
              <a:t>este </a:t>
            </a:r>
            <a:r>
              <a:rPr sz="1800" spc="-20" dirty="0">
                <a:latin typeface="Calibri"/>
                <a:cs typeface="Calibri"/>
              </a:rPr>
              <a:t>idioma, </a:t>
            </a:r>
            <a:r>
              <a:rPr sz="1800" spc="-5" dirty="0">
                <a:latin typeface="Calibri"/>
                <a:cs typeface="Calibri"/>
              </a:rPr>
              <a:t>además </a:t>
            </a:r>
            <a:r>
              <a:rPr sz="1800" spc="-20" dirty="0">
                <a:latin typeface="Calibri"/>
                <a:cs typeface="Calibri"/>
              </a:rPr>
              <a:t>del inglés, </a:t>
            </a:r>
            <a:r>
              <a:rPr sz="1800" spc="-15" dirty="0">
                <a:latin typeface="Calibri"/>
                <a:cs typeface="Calibri"/>
              </a:rPr>
              <a:t>como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mínimo.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723" y="515111"/>
            <a:ext cx="35890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3:</a:t>
            </a:r>
            <a:r>
              <a:rPr sz="1600" b="1" spc="-1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Relleno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Ficha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Postulación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749" y="945871"/>
            <a:ext cx="21513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20" dirty="0">
                <a:solidFill>
                  <a:srgbClr val="7030A0"/>
                </a:solidFill>
                <a:latin typeface="Calibri"/>
                <a:cs typeface="Calibri"/>
              </a:rPr>
              <a:t>h) </a:t>
            </a:r>
            <a:r>
              <a:rPr sz="2000" b="0" spc="10" dirty="0">
                <a:solidFill>
                  <a:srgbClr val="7030A0"/>
                </a:solidFill>
                <a:latin typeface="Calibri"/>
                <a:cs typeface="Calibri"/>
              </a:rPr>
              <a:t>Pestaña</a:t>
            </a:r>
            <a:r>
              <a:rPr sz="2000" b="0" spc="-2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7030A0"/>
                </a:solidFill>
                <a:latin typeface="Calibri"/>
                <a:cs typeface="Calibri"/>
              </a:rPr>
              <a:t>“Laboral”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4730" y="5782683"/>
            <a:ext cx="8042909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spc="10" dirty="0">
                <a:latin typeface="Calibri"/>
                <a:cs typeface="Calibri"/>
              </a:rPr>
              <a:t>Nota:</a:t>
            </a:r>
            <a:endParaRPr sz="1800">
              <a:latin typeface="Calibri"/>
              <a:cs typeface="Calibri"/>
            </a:endParaRPr>
          </a:p>
          <a:p>
            <a:pPr marL="291465" marR="5080" indent="-279400">
              <a:lnSpc>
                <a:spcPts val="2100"/>
              </a:lnSpc>
              <a:spcBef>
                <a:spcPts val="90"/>
              </a:spcBef>
              <a:tabLst>
                <a:tab pos="291465" algn="l"/>
              </a:tabLst>
            </a:pPr>
            <a:r>
              <a:rPr sz="1800" dirty="0">
                <a:latin typeface="Calibri"/>
                <a:cs typeface="Calibri"/>
              </a:rPr>
              <a:t>-	</a:t>
            </a:r>
            <a:r>
              <a:rPr sz="1800" b="1" spc="20" dirty="0">
                <a:latin typeface="Calibri"/>
                <a:cs typeface="Calibri"/>
              </a:rPr>
              <a:t>Si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está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actualmente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trabajando: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complete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la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información</a:t>
            </a:r>
            <a:r>
              <a:rPr sz="1800" b="1" spc="-18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solicitada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Procurar</a:t>
            </a:r>
            <a:r>
              <a:rPr sz="1800" spc="-14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incluir  </a:t>
            </a:r>
            <a:r>
              <a:rPr sz="1800" spc="-5" dirty="0">
                <a:latin typeface="Calibri"/>
                <a:cs typeface="Calibri"/>
              </a:rPr>
              <a:t>esta </a:t>
            </a:r>
            <a:r>
              <a:rPr sz="1800" spc="-20" dirty="0">
                <a:latin typeface="Calibri"/>
                <a:cs typeface="Calibri"/>
              </a:rPr>
              <a:t>misma </a:t>
            </a:r>
            <a:r>
              <a:rPr sz="1800" spc="-25" dirty="0">
                <a:latin typeface="Calibri"/>
                <a:cs typeface="Calibri"/>
              </a:rPr>
              <a:t>información </a:t>
            </a:r>
            <a:r>
              <a:rPr sz="1800" dirty="0">
                <a:latin typeface="Calibri"/>
                <a:cs typeface="Calibri"/>
              </a:rPr>
              <a:t>en el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65" dirty="0">
                <a:latin typeface="Calibri"/>
                <a:cs typeface="Calibri"/>
              </a:rPr>
              <a:t>CV.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85494" y="1414540"/>
            <a:ext cx="7278183" cy="3703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1600" y="5054600"/>
            <a:ext cx="7365998" cy="71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08350" y="1377950"/>
            <a:ext cx="711200" cy="342900"/>
          </a:xfrm>
          <a:custGeom>
            <a:avLst/>
            <a:gdLst/>
            <a:ahLst/>
            <a:cxnLst/>
            <a:rect l="l" t="t" r="r" b="b"/>
            <a:pathLst>
              <a:path w="711200" h="342900">
                <a:moveTo>
                  <a:pt x="0" y="0"/>
                </a:moveTo>
                <a:lnTo>
                  <a:pt x="711199" y="0"/>
                </a:lnTo>
                <a:lnTo>
                  <a:pt x="711199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723" y="515111"/>
            <a:ext cx="35890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3:</a:t>
            </a:r>
            <a:r>
              <a:rPr sz="1600" b="1" spc="-1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Relleno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Ficha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Postulación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749" y="945871"/>
            <a:ext cx="32435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20" dirty="0">
                <a:solidFill>
                  <a:srgbClr val="7030A0"/>
                </a:solidFill>
                <a:latin typeface="Calibri"/>
                <a:cs typeface="Calibri"/>
              </a:rPr>
              <a:t>i) </a:t>
            </a:r>
            <a:r>
              <a:rPr sz="2000" b="0" spc="10" dirty="0">
                <a:solidFill>
                  <a:srgbClr val="7030A0"/>
                </a:solidFill>
                <a:latin typeface="Calibri"/>
                <a:cs typeface="Calibri"/>
              </a:rPr>
              <a:t>Pestaña </a:t>
            </a:r>
            <a:r>
              <a:rPr sz="2000" b="0" spc="-10" dirty="0">
                <a:solidFill>
                  <a:srgbClr val="7030A0"/>
                </a:solidFill>
                <a:latin typeface="Calibri"/>
                <a:cs typeface="Calibri"/>
              </a:rPr>
              <a:t>“Preguntas</a:t>
            </a:r>
            <a:r>
              <a:rPr sz="2000" b="0" spc="-3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7030A0"/>
                </a:solidFill>
                <a:latin typeface="Calibri"/>
                <a:cs typeface="Calibri"/>
              </a:rPr>
              <a:t>Abiertas”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8400" y="6016106"/>
            <a:ext cx="7265034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spc="10" dirty="0">
                <a:latin typeface="Calibri"/>
                <a:cs typeface="Calibri"/>
              </a:rPr>
              <a:t>Nota:</a:t>
            </a:r>
            <a:endParaRPr sz="1800">
              <a:latin typeface="Calibri"/>
              <a:cs typeface="Calibri"/>
            </a:endParaRPr>
          </a:p>
          <a:p>
            <a:pPr marL="292100" marR="5080" indent="-279400">
              <a:lnSpc>
                <a:spcPts val="2100"/>
              </a:lnSpc>
              <a:spcBef>
                <a:spcPts val="90"/>
              </a:spcBef>
              <a:tabLst>
                <a:tab pos="291465" algn="l"/>
              </a:tabLst>
            </a:pPr>
            <a:r>
              <a:rPr sz="1800" dirty="0">
                <a:latin typeface="Calibri"/>
                <a:cs typeface="Calibri"/>
              </a:rPr>
              <a:t>-	</a:t>
            </a:r>
            <a:r>
              <a:rPr sz="1800" b="1" spc="5" dirty="0">
                <a:latin typeface="Calibri"/>
                <a:cs typeface="Calibri"/>
              </a:rPr>
              <a:t>Responda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las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preguntas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indicadas.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El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Comité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Programa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considerará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sus  </a:t>
            </a:r>
            <a:r>
              <a:rPr sz="1800" spc="-15" dirty="0">
                <a:latin typeface="Calibri"/>
                <a:cs typeface="Calibri"/>
              </a:rPr>
              <a:t>respuestas </a:t>
            </a:r>
            <a:r>
              <a:rPr sz="1800" dirty="0">
                <a:latin typeface="Calibri"/>
                <a:cs typeface="Calibri"/>
              </a:rPr>
              <a:t>en el </a:t>
            </a:r>
            <a:r>
              <a:rPr sz="1800" spc="-15" dirty="0">
                <a:latin typeface="Calibri"/>
                <a:cs typeface="Calibri"/>
              </a:rPr>
              <a:t>proceso </a:t>
            </a:r>
            <a:r>
              <a:rPr sz="1800" spc="-25" dirty="0">
                <a:latin typeface="Calibri"/>
                <a:cs typeface="Calibri"/>
              </a:rPr>
              <a:t>de</a:t>
            </a:r>
            <a:r>
              <a:rPr sz="1800" spc="-1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selección.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5768" y="1485424"/>
            <a:ext cx="7222931" cy="420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0650" y="1492250"/>
            <a:ext cx="927100" cy="330200"/>
          </a:xfrm>
          <a:custGeom>
            <a:avLst/>
            <a:gdLst/>
            <a:ahLst/>
            <a:cxnLst/>
            <a:rect l="l" t="t" r="r" b="b"/>
            <a:pathLst>
              <a:path w="927100" h="330200">
                <a:moveTo>
                  <a:pt x="0" y="0"/>
                </a:moveTo>
                <a:lnTo>
                  <a:pt x="927100" y="0"/>
                </a:lnTo>
                <a:lnTo>
                  <a:pt x="927100" y="330200"/>
                </a:lnTo>
                <a:lnTo>
                  <a:pt x="0" y="33020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723" y="515111"/>
            <a:ext cx="35890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3:</a:t>
            </a:r>
            <a:r>
              <a:rPr sz="1600" b="1" spc="-1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Relleno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Ficha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Postulación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749" y="945871"/>
            <a:ext cx="22402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10" dirty="0">
                <a:solidFill>
                  <a:srgbClr val="7030A0"/>
                </a:solidFill>
                <a:latin typeface="Calibri"/>
                <a:cs typeface="Calibri"/>
              </a:rPr>
              <a:t>j) Pestaña</a:t>
            </a:r>
            <a:r>
              <a:rPr sz="2000" b="0" spc="-24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-15" dirty="0">
                <a:solidFill>
                  <a:srgbClr val="7030A0"/>
                </a:solidFill>
                <a:latin typeface="Calibri"/>
                <a:cs typeface="Calibri"/>
              </a:rPr>
              <a:t>“Adicional”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848" y="5761974"/>
            <a:ext cx="8286115" cy="137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spc="10" dirty="0">
                <a:latin typeface="Calibri"/>
                <a:cs typeface="Calibri"/>
              </a:rPr>
              <a:t>Nota:</a:t>
            </a:r>
            <a:endParaRPr sz="1800">
              <a:latin typeface="Calibri"/>
              <a:cs typeface="Calibri"/>
            </a:endParaRPr>
          </a:p>
          <a:p>
            <a:pPr marL="292100" marR="280670" indent="-279400">
              <a:lnSpc>
                <a:spcPts val="2100"/>
              </a:lnSpc>
              <a:spcBef>
                <a:spcPts val="90"/>
              </a:spcBef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spc="5" dirty="0">
                <a:latin typeface="Calibri"/>
                <a:cs typeface="Calibri"/>
              </a:rPr>
              <a:t>Medio: </a:t>
            </a:r>
            <a:r>
              <a:rPr sz="1800" spc="-15" dirty="0">
                <a:latin typeface="Calibri"/>
                <a:cs typeface="Calibri"/>
              </a:rPr>
              <a:t>Si </a:t>
            </a:r>
            <a:r>
              <a:rPr sz="1800" spc="-25" dirty="0">
                <a:latin typeface="Calibri"/>
                <a:cs typeface="Calibri"/>
              </a:rPr>
              <a:t>ha </a:t>
            </a:r>
            <a:r>
              <a:rPr sz="1800" spc="-15" dirty="0">
                <a:latin typeface="Calibri"/>
                <a:cs typeface="Calibri"/>
              </a:rPr>
              <a:t>recibido </a:t>
            </a:r>
            <a:r>
              <a:rPr sz="1800" spc="-25" dirty="0">
                <a:latin typeface="Calibri"/>
                <a:cs typeface="Calibri"/>
              </a:rPr>
              <a:t>información </a:t>
            </a:r>
            <a:r>
              <a:rPr sz="1800" spc="-35" dirty="0">
                <a:latin typeface="Calibri"/>
                <a:cs typeface="Calibri"/>
              </a:rPr>
              <a:t>por </a:t>
            </a:r>
            <a:r>
              <a:rPr sz="1800" spc="-5" dirty="0">
                <a:latin typeface="Calibri"/>
                <a:cs typeface="Calibri"/>
              </a:rPr>
              <a:t>más </a:t>
            </a:r>
            <a:r>
              <a:rPr sz="1800" spc="-25" dirty="0">
                <a:latin typeface="Calibri"/>
                <a:cs typeface="Calibri"/>
              </a:rPr>
              <a:t>de un </a:t>
            </a:r>
            <a:r>
              <a:rPr sz="1800" spc="-20" dirty="0">
                <a:latin typeface="Calibri"/>
                <a:cs typeface="Calibri"/>
              </a:rPr>
              <a:t>medio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comunicación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30" dirty="0">
                <a:latin typeface="Calibri"/>
                <a:cs typeface="Calibri"/>
              </a:rPr>
              <a:t>difusión,  </a:t>
            </a:r>
            <a:r>
              <a:rPr sz="1800" spc="-15" dirty="0">
                <a:latin typeface="Calibri"/>
                <a:cs typeface="Calibri"/>
              </a:rPr>
              <a:t>elegir </a:t>
            </a:r>
            <a:r>
              <a:rPr sz="1800" spc="-10" dirty="0">
                <a:latin typeface="Calibri"/>
                <a:cs typeface="Calibri"/>
              </a:rPr>
              <a:t>“Otro”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5" dirty="0">
                <a:latin typeface="Calibri"/>
                <a:cs typeface="Calibri"/>
              </a:rPr>
              <a:t>precisar </a:t>
            </a:r>
            <a:r>
              <a:rPr sz="1800" spc="-25" dirty="0">
                <a:latin typeface="Calibri"/>
                <a:cs typeface="Calibri"/>
              </a:rPr>
              <a:t>los</a:t>
            </a:r>
            <a:r>
              <a:rPr sz="1800" spc="-1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medios.</a:t>
            </a:r>
            <a:endParaRPr sz="1800">
              <a:latin typeface="Calibri"/>
              <a:cs typeface="Calibri"/>
            </a:endParaRPr>
          </a:p>
          <a:p>
            <a:pPr marL="292100" marR="5080" indent="-279400">
              <a:lnSpc>
                <a:spcPts val="2100"/>
              </a:lnSpc>
              <a:spcBef>
                <a:spcPts val="100"/>
              </a:spcBef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dirty="0">
                <a:latin typeface="Calibri"/>
                <a:cs typeface="Calibri"/>
              </a:rPr>
              <a:t>Solicitudes a </a:t>
            </a:r>
            <a:r>
              <a:rPr sz="1800" b="1" spc="-10" dirty="0">
                <a:latin typeface="Calibri"/>
                <a:cs typeface="Calibri"/>
              </a:rPr>
              <a:t>otras </a:t>
            </a:r>
            <a:r>
              <a:rPr sz="1800" b="1" spc="-5" dirty="0">
                <a:latin typeface="Calibri"/>
                <a:cs typeface="Calibri"/>
              </a:rPr>
              <a:t>universidades</a:t>
            </a:r>
            <a:r>
              <a:rPr sz="1800" spc="-5" dirty="0">
                <a:latin typeface="Calibri"/>
                <a:cs typeface="Calibri"/>
              </a:rPr>
              <a:t>: si </a:t>
            </a:r>
            <a:r>
              <a:rPr sz="1800" spc="-25" dirty="0">
                <a:latin typeface="Calibri"/>
                <a:cs typeface="Calibri"/>
              </a:rPr>
              <a:t>corresponde, </a:t>
            </a:r>
            <a:r>
              <a:rPr sz="1800" spc="-10" dirty="0">
                <a:latin typeface="Calibri"/>
                <a:cs typeface="Calibri"/>
              </a:rPr>
              <a:t>indicar</a:t>
            </a:r>
            <a:r>
              <a:rPr sz="1800" spc="-28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los </a:t>
            </a:r>
            <a:r>
              <a:rPr sz="1800" spc="-20" dirty="0">
                <a:latin typeface="Calibri"/>
                <a:cs typeface="Calibri"/>
              </a:rPr>
              <a:t>programas </a:t>
            </a:r>
            <a:r>
              <a:rPr sz="1800" spc="-25" dirty="0">
                <a:latin typeface="Calibri"/>
                <a:cs typeface="Calibri"/>
              </a:rPr>
              <a:t>de postgrado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25" dirty="0">
                <a:latin typeface="Calibri"/>
                <a:cs typeface="Calibri"/>
              </a:rPr>
              <a:t>los </a:t>
            </a:r>
            <a:r>
              <a:rPr sz="1800" dirty="0">
                <a:latin typeface="Calibri"/>
                <a:cs typeface="Calibri"/>
              </a:rPr>
              <a:t>cuales </a:t>
            </a:r>
            <a:r>
              <a:rPr sz="1800" spc="-5" dirty="0">
                <a:latin typeface="Calibri"/>
                <a:cs typeface="Calibri"/>
              </a:rPr>
              <a:t>está </a:t>
            </a:r>
            <a:r>
              <a:rPr sz="1800" spc="-25" dirty="0">
                <a:latin typeface="Calibri"/>
                <a:cs typeface="Calibri"/>
              </a:rPr>
              <a:t>postulando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5" dirty="0">
                <a:latin typeface="Calibri"/>
                <a:cs typeface="Calibri"/>
              </a:rPr>
              <a:t>paralelo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15" dirty="0">
                <a:latin typeface="Calibri"/>
                <a:cs typeface="Calibri"/>
              </a:rPr>
              <a:t>planifica </a:t>
            </a:r>
            <a:r>
              <a:rPr sz="1800" spc="-20" dirty="0">
                <a:latin typeface="Calibri"/>
                <a:cs typeface="Calibri"/>
              </a:rPr>
              <a:t>postular </a:t>
            </a:r>
            <a:r>
              <a:rPr sz="1800" spc="-5" dirty="0">
                <a:latin typeface="Calibri"/>
                <a:cs typeface="Calibri"/>
              </a:rPr>
              <a:t>este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año.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54100" y="1270000"/>
            <a:ext cx="7988298" cy="378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6000" y="4305300"/>
            <a:ext cx="7975598" cy="128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30749" y="1390650"/>
            <a:ext cx="800100" cy="330200"/>
          </a:xfrm>
          <a:custGeom>
            <a:avLst/>
            <a:gdLst/>
            <a:ahLst/>
            <a:cxnLst/>
            <a:rect l="l" t="t" r="r" b="b"/>
            <a:pathLst>
              <a:path w="800100" h="330200">
                <a:moveTo>
                  <a:pt x="0" y="0"/>
                </a:moveTo>
                <a:lnTo>
                  <a:pt x="800099" y="0"/>
                </a:lnTo>
                <a:lnTo>
                  <a:pt x="800099" y="330199"/>
                </a:lnTo>
                <a:lnTo>
                  <a:pt x="0" y="33019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" y="1933156"/>
            <a:ext cx="8143875" cy="399139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0409" y="603258"/>
            <a:ext cx="41357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Etapa </a:t>
            </a:r>
            <a:r>
              <a:rPr spc="-10" dirty="0"/>
              <a:t>4: </a:t>
            </a:r>
            <a:r>
              <a:rPr dirty="0"/>
              <a:t>Documentos</a:t>
            </a:r>
            <a:r>
              <a:rPr spc="-370" dirty="0"/>
              <a:t> </a:t>
            </a:r>
            <a:r>
              <a:rPr dirty="0"/>
              <a:t>requeridos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749" y="958689"/>
            <a:ext cx="5827395" cy="93281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2000" spc="10" dirty="0">
                <a:latin typeface="Calibri"/>
                <a:cs typeface="Calibri"/>
              </a:rPr>
              <a:t>(Pestaña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“Documentos”)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000" spc="20" dirty="0">
                <a:solidFill>
                  <a:srgbClr val="7030A0"/>
                </a:solidFill>
                <a:latin typeface="Calibri"/>
                <a:cs typeface="Calibri"/>
              </a:rPr>
              <a:t>a)</a:t>
            </a:r>
            <a:r>
              <a:rPr sz="2000" spc="-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7030A0"/>
                </a:solidFill>
                <a:latin typeface="Calibri"/>
                <a:cs typeface="Calibri"/>
              </a:rPr>
              <a:t>Descarga</a:t>
            </a:r>
            <a:r>
              <a:rPr sz="2000" spc="-1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7030A0"/>
                </a:solidFill>
                <a:latin typeface="Calibri"/>
                <a:cs typeface="Calibri"/>
              </a:rPr>
              <a:t>del</a:t>
            </a:r>
            <a:r>
              <a:rPr sz="2000" spc="-1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7030A0"/>
                </a:solidFill>
                <a:latin typeface="Calibri"/>
                <a:cs typeface="Calibri"/>
              </a:rPr>
              <a:t>Formulario</a:t>
            </a:r>
            <a:r>
              <a:rPr sz="2000" spc="-204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7030A0"/>
                </a:solidFill>
                <a:latin typeface="Calibri"/>
                <a:cs typeface="Calibri"/>
              </a:rPr>
              <a:t>de</a:t>
            </a:r>
            <a:r>
              <a:rPr sz="2000" spc="-14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030A0"/>
                </a:solidFill>
                <a:latin typeface="Calibri"/>
                <a:cs typeface="Calibri"/>
              </a:rPr>
              <a:t>Antecedentes</a:t>
            </a:r>
            <a:r>
              <a:rPr sz="2000" spc="-13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7030A0"/>
                </a:solidFill>
                <a:latin typeface="Calibri"/>
                <a:cs typeface="Calibri"/>
              </a:rPr>
              <a:t>Económicos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4249" y="5556250"/>
            <a:ext cx="3060700" cy="355600"/>
          </a:xfrm>
          <a:custGeom>
            <a:avLst/>
            <a:gdLst/>
            <a:ahLst/>
            <a:cxnLst/>
            <a:rect l="l" t="t" r="r" b="b"/>
            <a:pathLst>
              <a:path w="3060700" h="355600">
                <a:moveTo>
                  <a:pt x="0" y="0"/>
                </a:moveTo>
                <a:lnTo>
                  <a:pt x="3060700" y="0"/>
                </a:lnTo>
                <a:lnTo>
                  <a:pt x="3060700" y="355599"/>
                </a:lnTo>
                <a:lnTo>
                  <a:pt x="0" y="35559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92749" y="2012949"/>
            <a:ext cx="927100" cy="330200"/>
          </a:xfrm>
          <a:custGeom>
            <a:avLst/>
            <a:gdLst/>
            <a:ahLst/>
            <a:cxnLst/>
            <a:rect l="l" t="t" r="r" b="b"/>
            <a:pathLst>
              <a:path w="927100" h="330200">
                <a:moveTo>
                  <a:pt x="0" y="0"/>
                </a:moveTo>
                <a:lnTo>
                  <a:pt x="927100" y="0"/>
                </a:lnTo>
                <a:lnTo>
                  <a:pt x="927100" y="330199"/>
                </a:lnTo>
                <a:lnTo>
                  <a:pt x="0" y="33019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87373" y="6417324"/>
            <a:ext cx="4998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Descargar el </a:t>
            </a:r>
            <a:r>
              <a:rPr sz="1800" spc="-25" dirty="0">
                <a:latin typeface="Calibri"/>
                <a:cs typeface="Calibri"/>
              </a:rPr>
              <a:t>Formulario de </a:t>
            </a:r>
            <a:r>
              <a:rPr sz="1800" spc="-15" dirty="0">
                <a:latin typeface="Calibri"/>
                <a:cs typeface="Calibri"/>
              </a:rPr>
              <a:t>Antecedentes</a:t>
            </a:r>
            <a:r>
              <a:rPr sz="1800" spc="-1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Económicos.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46250" y="5924550"/>
            <a:ext cx="533400" cy="508000"/>
          </a:xfrm>
          <a:custGeom>
            <a:avLst/>
            <a:gdLst/>
            <a:ahLst/>
            <a:cxnLst/>
            <a:rect l="l" t="t" r="r" b="b"/>
            <a:pathLst>
              <a:path w="533400" h="508000">
                <a:moveTo>
                  <a:pt x="533400" y="254000"/>
                </a:moveTo>
                <a:lnTo>
                  <a:pt x="0" y="254000"/>
                </a:lnTo>
                <a:lnTo>
                  <a:pt x="266700" y="508000"/>
                </a:lnTo>
                <a:lnTo>
                  <a:pt x="533400" y="254000"/>
                </a:lnTo>
                <a:close/>
              </a:path>
              <a:path w="533400" h="508000">
                <a:moveTo>
                  <a:pt x="400050" y="0"/>
                </a:moveTo>
                <a:lnTo>
                  <a:pt x="133350" y="0"/>
                </a:lnTo>
                <a:lnTo>
                  <a:pt x="133350" y="254000"/>
                </a:lnTo>
                <a:lnTo>
                  <a:pt x="400050" y="254000"/>
                </a:lnTo>
                <a:lnTo>
                  <a:pt x="400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6250" y="5924550"/>
            <a:ext cx="533400" cy="508000"/>
          </a:xfrm>
          <a:custGeom>
            <a:avLst/>
            <a:gdLst/>
            <a:ahLst/>
            <a:cxnLst/>
            <a:rect l="l" t="t" r="r" b="b"/>
            <a:pathLst>
              <a:path w="533400" h="508000">
                <a:moveTo>
                  <a:pt x="0" y="254000"/>
                </a:moveTo>
                <a:lnTo>
                  <a:pt x="133349" y="254000"/>
                </a:lnTo>
                <a:lnTo>
                  <a:pt x="133349" y="0"/>
                </a:lnTo>
                <a:lnTo>
                  <a:pt x="400049" y="0"/>
                </a:lnTo>
                <a:lnTo>
                  <a:pt x="400049" y="254000"/>
                </a:lnTo>
                <a:lnTo>
                  <a:pt x="533399" y="254000"/>
                </a:lnTo>
                <a:lnTo>
                  <a:pt x="266699" y="508000"/>
                </a:lnTo>
                <a:lnTo>
                  <a:pt x="0" y="254000"/>
                </a:lnTo>
                <a:close/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723" y="515111"/>
            <a:ext cx="8599170" cy="29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 </a:t>
            </a:r>
            <a:r>
              <a:rPr sz="1600" b="1" spc="-10" dirty="0">
                <a:latin typeface="Calibri"/>
                <a:cs typeface="Calibri"/>
              </a:rPr>
              <a:t>4: </a:t>
            </a:r>
            <a:r>
              <a:rPr sz="1600" b="1" spc="10" dirty="0">
                <a:latin typeface="Calibri"/>
                <a:cs typeface="Calibri"/>
              </a:rPr>
              <a:t>Documentos</a:t>
            </a:r>
            <a:r>
              <a:rPr sz="1600" b="1" spc="-28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requeridos</a:t>
            </a:r>
            <a:endParaRPr sz="1600" dirty="0">
              <a:latin typeface="Calibri"/>
              <a:cs typeface="Calibri"/>
            </a:endParaRPr>
          </a:p>
          <a:p>
            <a:pPr marL="344170">
              <a:lnSpc>
                <a:spcPct val="100000"/>
              </a:lnSpc>
              <a:spcBef>
                <a:spcPts val="1470"/>
              </a:spcBef>
            </a:pPr>
            <a:r>
              <a:rPr sz="2000" spc="20" dirty="0">
                <a:solidFill>
                  <a:srgbClr val="7030A0"/>
                </a:solidFill>
                <a:latin typeface="Calibri"/>
                <a:cs typeface="Calibri"/>
              </a:rPr>
              <a:t>b)</a:t>
            </a:r>
            <a:r>
              <a:rPr sz="2000" spc="-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7030A0"/>
                </a:solidFill>
                <a:latin typeface="Calibri"/>
                <a:cs typeface="Calibri"/>
              </a:rPr>
              <a:t>Ingresos</a:t>
            </a:r>
            <a:r>
              <a:rPr sz="2000" spc="-1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030A0"/>
                </a:solidFill>
                <a:latin typeface="Calibri"/>
                <a:cs typeface="Calibri"/>
              </a:rPr>
              <a:t>en</a:t>
            </a:r>
            <a:r>
              <a:rPr sz="2000" spc="-10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030A0"/>
                </a:solidFill>
                <a:latin typeface="Calibri"/>
                <a:cs typeface="Calibri"/>
              </a:rPr>
              <a:t>el</a:t>
            </a:r>
            <a:r>
              <a:rPr sz="2000" spc="-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7030A0"/>
                </a:solidFill>
                <a:latin typeface="Calibri"/>
                <a:cs typeface="Calibri"/>
              </a:rPr>
              <a:t>Formulario</a:t>
            </a:r>
            <a:r>
              <a:rPr sz="2000" spc="-1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7030A0"/>
                </a:solidFill>
                <a:latin typeface="Calibri"/>
                <a:cs typeface="Calibri"/>
              </a:rPr>
              <a:t>de</a:t>
            </a:r>
            <a:r>
              <a:rPr sz="2000" spc="-1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030A0"/>
                </a:solidFill>
                <a:latin typeface="Calibri"/>
                <a:cs typeface="Calibri"/>
              </a:rPr>
              <a:t>Antecedentes</a:t>
            </a:r>
            <a:r>
              <a:rPr sz="2000" spc="-1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7030A0"/>
                </a:solidFill>
                <a:latin typeface="Calibri"/>
                <a:cs typeface="Calibri"/>
              </a:rPr>
              <a:t>Económicos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344170" marR="5080">
              <a:lnSpc>
                <a:spcPct val="97900"/>
              </a:lnSpc>
            </a:pPr>
            <a:r>
              <a:rPr sz="2000" spc="10" dirty="0">
                <a:latin typeface="Calibri"/>
                <a:cs typeface="Calibri"/>
              </a:rPr>
              <a:t>El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formulario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permite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particular</a:t>
            </a:r>
            <a:r>
              <a:rPr sz="2000" spc="-25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postular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al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financiamiento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interno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30" dirty="0">
                <a:latin typeface="Calibri"/>
                <a:cs typeface="Calibri"/>
              </a:rPr>
              <a:t>que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ofrece  </a:t>
            </a:r>
            <a:r>
              <a:rPr sz="2000" dirty="0">
                <a:latin typeface="Calibri"/>
                <a:cs typeface="Calibri"/>
              </a:rPr>
              <a:t>el </a:t>
            </a:r>
            <a:r>
              <a:rPr sz="2000" spc="5" dirty="0">
                <a:latin typeface="Calibri"/>
                <a:cs typeface="Calibri"/>
              </a:rPr>
              <a:t>Programa. </a:t>
            </a:r>
            <a:r>
              <a:rPr sz="2000" spc="-5" dirty="0">
                <a:latin typeface="Calibri"/>
                <a:cs typeface="Calibri"/>
              </a:rPr>
              <a:t>Referirse </a:t>
            </a:r>
            <a:r>
              <a:rPr sz="2000" spc="20" dirty="0">
                <a:latin typeface="Calibri"/>
                <a:cs typeface="Calibri"/>
              </a:rPr>
              <a:t>al </a:t>
            </a:r>
            <a:r>
              <a:rPr sz="2000" spc="5" dirty="0">
                <a:latin typeface="Calibri"/>
                <a:cs typeface="Calibri"/>
              </a:rPr>
              <a:t>Formulario </a:t>
            </a:r>
            <a:r>
              <a:rPr sz="2000" spc="2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Antecedentes </a:t>
            </a:r>
            <a:r>
              <a:rPr sz="2000" spc="-10" dirty="0">
                <a:latin typeface="Calibri"/>
                <a:cs typeface="Calibri"/>
              </a:rPr>
              <a:t>Económicos </a:t>
            </a:r>
            <a:r>
              <a:rPr sz="2000" spc="-5" dirty="0">
                <a:latin typeface="Calibri"/>
                <a:cs typeface="Calibri"/>
              </a:rPr>
              <a:t>para mayor  </a:t>
            </a:r>
            <a:r>
              <a:rPr sz="2000" spc="10" dirty="0">
                <a:latin typeface="Calibri"/>
                <a:cs typeface="Calibri"/>
              </a:rPr>
              <a:t>información.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344170" marR="34925">
              <a:lnSpc>
                <a:spcPct val="100000"/>
              </a:lnSpc>
            </a:pPr>
            <a:r>
              <a:rPr sz="2000" spc="20" dirty="0">
                <a:latin typeface="Calibri"/>
                <a:cs typeface="Calibri"/>
              </a:rPr>
              <a:t>Una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vez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completado</a:t>
            </a:r>
            <a:r>
              <a:rPr sz="2000" spc="-204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este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documento,</a:t>
            </a:r>
            <a:r>
              <a:rPr sz="2000" spc="-250" dirty="0">
                <a:latin typeface="Calibri"/>
                <a:cs typeface="Calibri"/>
              </a:rPr>
              <a:t> </a:t>
            </a:r>
            <a:r>
              <a:rPr sz="2000" dirty="0" err="1" smtClean="0">
                <a:latin typeface="Calibri"/>
                <a:cs typeface="Calibri"/>
              </a:rPr>
              <a:t>gu</a:t>
            </a:r>
            <a:r>
              <a:rPr lang="es-MX" sz="2000" dirty="0" smtClean="0">
                <a:latin typeface="Calibri"/>
                <a:cs typeface="Calibri"/>
              </a:rPr>
              <a:t>á</a:t>
            </a:r>
            <a:r>
              <a:rPr sz="2000" dirty="0" err="1" smtClean="0">
                <a:latin typeface="Calibri"/>
                <a:cs typeface="Calibri"/>
              </a:rPr>
              <a:t>rdelo</a:t>
            </a:r>
            <a:r>
              <a:rPr sz="2000" spc="-105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5" dirty="0" err="1" smtClean="0">
                <a:latin typeface="Calibri"/>
                <a:cs typeface="Calibri"/>
              </a:rPr>
              <a:t>convi</a:t>
            </a:r>
            <a:r>
              <a:rPr lang="es-MX" sz="2000" spc="5">
                <a:latin typeface="Calibri"/>
                <a:cs typeface="Calibri"/>
              </a:rPr>
              <a:t>é</a:t>
            </a:r>
            <a:r>
              <a:rPr sz="2000" spc="5" smtClean="0">
                <a:latin typeface="Calibri"/>
                <a:cs typeface="Calibri"/>
              </a:rPr>
              <a:t>rtalo</a:t>
            </a:r>
            <a:r>
              <a:rPr sz="2000" spc="-204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formato</a:t>
            </a:r>
            <a:r>
              <a:rPr sz="2000" spc="-2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PDF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para  </a:t>
            </a:r>
            <a:r>
              <a:rPr sz="2000" spc="25" dirty="0">
                <a:latin typeface="Calibri"/>
                <a:cs typeface="Calibri"/>
              </a:rPr>
              <a:t>poder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25" dirty="0">
                <a:latin typeface="Calibri"/>
                <a:cs typeface="Calibri"/>
              </a:rPr>
              <a:t>subirlo</a:t>
            </a:r>
            <a:r>
              <a:rPr sz="2000" spc="-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la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plataforma</a:t>
            </a:r>
            <a:r>
              <a:rPr sz="2000" spc="-215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de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postulación.</a:t>
            </a:r>
          </a:p>
        </p:txBody>
      </p:sp>
      <p:sp>
        <p:nvSpPr>
          <p:cNvPr id="3" name="object 3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5743" y="1562100"/>
            <a:ext cx="8647695" cy="295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5723" y="515111"/>
            <a:ext cx="27736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4:</a:t>
            </a:r>
            <a:r>
              <a:rPr sz="1600" b="1" spc="-130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Documentos</a:t>
            </a:r>
            <a:r>
              <a:rPr sz="1600" b="1" spc="-1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requeridos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7749" y="945871"/>
            <a:ext cx="2565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25" dirty="0">
                <a:solidFill>
                  <a:srgbClr val="7030A0"/>
                </a:solidFill>
                <a:latin typeface="Calibri"/>
                <a:cs typeface="Calibri"/>
              </a:rPr>
              <a:t>c)</a:t>
            </a:r>
            <a:r>
              <a:rPr sz="2000" b="0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0" dirty="0">
                <a:solidFill>
                  <a:srgbClr val="7030A0"/>
                </a:solidFill>
                <a:latin typeface="Calibri"/>
                <a:cs typeface="Calibri"/>
              </a:rPr>
              <a:t>Documentos</a:t>
            </a:r>
            <a:r>
              <a:rPr sz="2000" b="0" spc="-24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30" dirty="0">
                <a:solidFill>
                  <a:srgbClr val="7030A0"/>
                </a:solidFill>
                <a:latin typeface="Calibri"/>
                <a:cs typeface="Calibri"/>
              </a:rPr>
              <a:t>por</a:t>
            </a:r>
            <a:r>
              <a:rPr sz="2000" b="0" spc="-1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25" dirty="0">
                <a:solidFill>
                  <a:srgbClr val="7030A0"/>
                </a:solidFill>
                <a:latin typeface="Calibri"/>
                <a:cs typeface="Calibri"/>
              </a:rPr>
              <a:t>subir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848" y="4757997"/>
            <a:ext cx="7968615" cy="111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spc="10" dirty="0">
                <a:latin typeface="Calibri"/>
                <a:cs typeface="Calibri"/>
              </a:rPr>
              <a:t>Nota:</a:t>
            </a:r>
            <a:endParaRPr sz="1800">
              <a:latin typeface="Calibri"/>
              <a:cs typeface="Calibri"/>
            </a:endParaRPr>
          </a:p>
          <a:p>
            <a:pPr marL="292100" marR="69215" indent="-279400">
              <a:lnSpc>
                <a:spcPts val="2100"/>
              </a:lnSpc>
              <a:spcBef>
                <a:spcPts val="90"/>
              </a:spcBef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dirty="0">
                <a:latin typeface="Calibri"/>
                <a:cs typeface="Calibri"/>
              </a:rPr>
              <a:t>Para convertir </a:t>
            </a:r>
            <a:r>
              <a:rPr sz="1800" b="1" spc="5" dirty="0">
                <a:latin typeface="Calibri"/>
                <a:cs typeface="Calibri"/>
              </a:rPr>
              <a:t>archivos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10" dirty="0">
                <a:latin typeface="Calibri"/>
                <a:cs typeface="Calibri"/>
              </a:rPr>
              <a:t>PDF</a:t>
            </a:r>
            <a:r>
              <a:rPr sz="1800" spc="-10" dirty="0">
                <a:latin typeface="Calibri"/>
                <a:cs typeface="Calibri"/>
              </a:rPr>
              <a:t>, </a:t>
            </a:r>
            <a:r>
              <a:rPr sz="1800" spc="-30" dirty="0">
                <a:latin typeface="Calibri"/>
                <a:cs typeface="Calibri"/>
              </a:rPr>
              <a:t>puede </a:t>
            </a:r>
            <a:r>
              <a:rPr sz="1800" spc="-5" dirty="0">
                <a:latin typeface="Calibri"/>
                <a:cs typeface="Calibri"/>
              </a:rPr>
              <a:t>usar </a:t>
            </a:r>
            <a:r>
              <a:rPr sz="1800" spc="-40" dirty="0">
                <a:latin typeface="Calibri"/>
                <a:cs typeface="Calibri"/>
              </a:rPr>
              <a:t>(por </a:t>
            </a:r>
            <a:r>
              <a:rPr sz="1800" spc="-25" dirty="0">
                <a:latin typeface="Calibri"/>
                <a:cs typeface="Calibri"/>
              </a:rPr>
              <a:t>ejemplo)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10" dirty="0">
                <a:latin typeface="Calibri"/>
                <a:cs typeface="Calibri"/>
              </a:rPr>
              <a:t>sitio </a:t>
            </a:r>
            <a:r>
              <a:rPr sz="18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http://www.ilovepdf.com/es</a:t>
            </a:r>
            <a:r>
              <a:rPr sz="1800" spc="-20" dirty="0">
                <a:latin typeface="Calibri"/>
                <a:cs typeface="Calibri"/>
                <a:hlinkClick r:id="rId3"/>
              </a:rPr>
              <a:t>. </a:t>
            </a:r>
            <a:r>
              <a:rPr sz="1800" spc="-25" dirty="0">
                <a:latin typeface="Calibri"/>
                <a:cs typeface="Calibri"/>
              </a:rPr>
              <a:t>También </a:t>
            </a:r>
            <a:r>
              <a:rPr sz="1800" spc="-20" dirty="0">
                <a:latin typeface="Calibri"/>
                <a:cs typeface="Calibri"/>
              </a:rPr>
              <a:t>permite </a:t>
            </a:r>
            <a:r>
              <a:rPr sz="1800" spc="-25" dirty="0">
                <a:latin typeface="Calibri"/>
                <a:cs typeface="Calibri"/>
              </a:rPr>
              <a:t>fusionar </a:t>
            </a:r>
            <a:r>
              <a:rPr sz="1800" spc="-15" dirty="0">
                <a:latin typeface="Calibri"/>
                <a:cs typeface="Calibri"/>
              </a:rPr>
              <a:t>varios </a:t>
            </a:r>
            <a:r>
              <a:rPr sz="1800" spc="-30" dirty="0">
                <a:latin typeface="Calibri"/>
                <a:cs typeface="Calibri"/>
              </a:rPr>
              <a:t>documentos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uno.</a:t>
            </a:r>
            <a:endParaRPr sz="1800">
              <a:latin typeface="Calibri"/>
              <a:cs typeface="Calibri"/>
            </a:endParaRPr>
          </a:p>
          <a:p>
            <a:pPr marL="292100" indent="-279400">
              <a:lnSpc>
                <a:spcPts val="2140"/>
              </a:lnSpc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spc="-20" dirty="0">
                <a:latin typeface="Calibri"/>
                <a:cs typeface="Calibri"/>
              </a:rPr>
              <a:t>Véase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página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siguiente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más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información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acerca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cada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documento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solicitado.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8848" y="1768749"/>
            <a:ext cx="8387080" cy="494673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92100" marR="877569" indent="-279400">
              <a:lnSpc>
                <a:spcPts val="2100"/>
              </a:lnSpc>
              <a:spcBef>
                <a:spcPts val="219"/>
              </a:spcBef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spc="-5" dirty="0">
                <a:latin typeface="Calibri"/>
                <a:cs typeface="Calibri"/>
              </a:rPr>
              <a:t>Carta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15" dirty="0">
                <a:latin typeface="Calibri"/>
                <a:cs typeface="Calibri"/>
              </a:rPr>
              <a:t>de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presentación: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carta</a:t>
            </a:r>
            <a:r>
              <a:rPr sz="1800" spc="-1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personal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fundamentando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interés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postular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al  </a:t>
            </a:r>
            <a:r>
              <a:rPr sz="1800" spc="-20" dirty="0" err="1" smtClean="0">
                <a:latin typeface="Calibri"/>
                <a:cs typeface="Calibri"/>
              </a:rPr>
              <a:t>Programa</a:t>
            </a:r>
            <a:r>
              <a:rPr lang="es-419" sz="1800" spc="-20" dirty="0" smtClean="0">
                <a:latin typeface="Calibri"/>
                <a:cs typeface="Calibri"/>
              </a:rPr>
              <a:t> </a:t>
            </a:r>
            <a:r>
              <a:rPr lang="es-ES" dirty="0"/>
              <a:t>y su proyección en investigación en términos de línea de investigación a </a:t>
            </a:r>
            <a:r>
              <a:rPr lang="es-ES" dirty="0" smtClean="0"/>
              <a:t>desarrollar.</a:t>
            </a:r>
          </a:p>
          <a:p>
            <a:pPr marL="292100" marR="877569" indent="-279400">
              <a:lnSpc>
                <a:spcPts val="2100"/>
              </a:lnSpc>
              <a:spcBef>
                <a:spcPts val="219"/>
              </a:spcBef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lang="es-ES" b="1" dirty="0" smtClean="0"/>
              <a:t>Copia </a:t>
            </a:r>
            <a:r>
              <a:rPr lang="es-ES" b="1" dirty="0"/>
              <a:t>simple de título profesional y/o </a:t>
            </a:r>
            <a:r>
              <a:rPr lang="es-ES" b="1" dirty="0" smtClean="0"/>
              <a:t>grado</a:t>
            </a:r>
            <a:endParaRPr lang="es-419" b="1" dirty="0"/>
          </a:p>
          <a:p>
            <a:pPr marL="292100" marR="877569" indent="-279400">
              <a:lnSpc>
                <a:spcPts val="2100"/>
              </a:lnSpc>
              <a:spcBef>
                <a:spcPts val="219"/>
              </a:spcBef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lang="es-ES" b="1" dirty="0" smtClean="0"/>
              <a:t>Certificado </a:t>
            </a:r>
            <a:r>
              <a:rPr lang="es-ES" b="1" dirty="0"/>
              <a:t>de calificaciones de los títulos o grados </a:t>
            </a:r>
            <a:r>
              <a:rPr lang="es-ES" dirty="0"/>
              <a:t>adquiridos (pre y postgrado) y, si está disponible, ranking de egreso en la </a:t>
            </a:r>
            <a:r>
              <a:rPr lang="es-ES" dirty="0" smtClean="0"/>
              <a:t>promoción.</a:t>
            </a:r>
            <a:endParaRPr lang="es-419" dirty="0"/>
          </a:p>
          <a:p>
            <a:pPr marL="292100" marR="125730" indent="-279400">
              <a:lnSpc>
                <a:spcPct val="98800"/>
              </a:lnSpc>
              <a:spcBef>
                <a:spcPts val="5"/>
              </a:spcBef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dirty="0" smtClean="0">
                <a:latin typeface="Calibri"/>
                <a:cs typeface="Calibri"/>
              </a:rPr>
              <a:t>Curriculum </a:t>
            </a:r>
            <a:r>
              <a:rPr sz="1800" b="1" spc="-5" dirty="0" smtClean="0">
                <a:latin typeface="Calibri"/>
                <a:cs typeface="Calibri"/>
              </a:rPr>
              <a:t>vitae</a:t>
            </a:r>
            <a:r>
              <a:rPr lang="es-419" sz="1800" b="1" spc="-5" dirty="0" smtClean="0">
                <a:latin typeface="Calibri"/>
                <a:cs typeface="Calibri"/>
              </a:rPr>
              <a:t> en extenso</a:t>
            </a:r>
            <a:r>
              <a:rPr sz="1800" b="1" spc="-5" dirty="0" smtClean="0">
                <a:latin typeface="Calibri"/>
                <a:cs typeface="Calibri"/>
              </a:rPr>
              <a:t>: </a:t>
            </a:r>
            <a:r>
              <a:rPr sz="1800" spc="-25" dirty="0">
                <a:latin typeface="Calibri"/>
                <a:cs typeface="Calibri"/>
              </a:rPr>
              <a:t>documento </a:t>
            </a:r>
            <a:r>
              <a:rPr sz="1800" spc="-5" dirty="0">
                <a:latin typeface="Calibri"/>
                <a:cs typeface="Calibri"/>
              </a:rPr>
              <a:t>con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20" dirty="0">
                <a:latin typeface="Calibri"/>
                <a:cs typeface="Calibri"/>
              </a:rPr>
              <a:t>CV </a:t>
            </a:r>
            <a:r>
              <a:rPr sz="1800" spc="-10" dirty="0">
                <a:latin typeface="Calibri"/>
                <a:cs typeface="Calibri"/>
              </a:rPr>
              <a:t>detallado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30" dirty="0">
                <a:latin typeface="Calibri"/>
                <a:cs typeface="Calibri"/>
              </a:rPr>
              <a:t>toda </a:t>
            </a:r>
            <a:r>
              <a:rPr sz="1800" spc="-10" dirty="0">
                <a:latin typeface="Calibri"/>
                <a:cs typeface="Calibri"/>
              </a:rPr>
              <a:t>la </a:t>
            </a:r>
            <a:r>
              <a:rPr sz="1800" spc="-20" dirty="0">
                <a:latin typeface="Calibri"/>
                <a:cs typeface="Calibri"/>
              </a:rPr>
              <a:t>documentación </a:t>
            </a:r>
            <a:r>
              <a:rPr sz="1800" spc="-25" dirty="0">
                <a:latin typeface="Calibri"/>
                <a:cs typeface="Calibri"/>
              </a:rPr>
              <a:t>de respaldo  </a:t>
            </a:r>
            <a:r>
              <a:rPr sz="1800" spc="-35" dirty="0">
                <a:latin typeface="Calibri"/>
                <a:cs typeface="Calibri"/>
              </a:rPr>
              <a:t>que </a:t>
            </a:r>
            <a:r>
              <a:rPr sz="1800" spc="-15" dirty="0">
                <a:latin typeface="Calibri"/>
                <a:cs typeface="Calibri"/>
              </a:rPr>
              <a:t>estime </a:t>
            </a:r>
            <a:r>
              <a:rPr sz="1800" spc="-20" dirty="0">
                <a:latin typeface="Calibri"/>
                <a:cs typeface="Calibri"/>
              </a:rPr>
              <a:t>pertinente. </a:t>
            </a:r>
            <a:r>
              <a:rPr sz="1800" spc="-5" dirty="0">
                <a:latin typeface="Calibri"/>
                <a:cs typeface="Calibri"/>
              </a:rPr>
              <a:t>Ej. </a:t>
            </a:r>
            <a:r>
              <a:rPr sz="1800" spc="-20" dirty="0">
                <a:latin typeface="Calibri"/>
                <a:cs typeface="Calibri"/>
              </a:rPr>
              <a:t>copia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15" dirty="0">
                <a:latin typeface="Calibri"/>
                <a:cs typeface="Calibri"/>
              </a:rPr>
              <a:t>publicaciones </a:t>
            </a:r>
            <a:r>
              <a:rPr sz="1800" spc="-5" dirty="0">
                <a:latin typeface="Calibri"/>
                <a:cs typeface="Calibri"/>
              </a:rPr>
              <a:t>si </a:t>
            </a:r>
            <a:r>
              <a:rPr sz="1800" spc="-25" dirty="0">
                <a:latin typeface="Calibri"/>
                <a:cs typeface="Calibri"/>
              </a:rPr>
              <a:t>hubiese, </a:t>
            </a:r>
            <a:r>
              <a:rPr sz="1800" spc="-10" dirty="0">
                <a:latin typeface="Calibri"/>
                <a:cs typeface="Calibri"/>
              </a:rPr>
              <a:t>certificados </a:t>
            </a:r>
            <a:r>
              <a:rPr sz="1800" spc="-50" dirty="0">
                <a:latin typeface="Calibri"/>
                <a:cs typeface="Calibri"/>
              </a:rPr>
              <a:t>de  </a:t>
            </a:r>
            <a:r>
              <a:rPr sz="1800" spc="-15" dirty="0">
                <a:latin typeface="Calibri"/>
                <a:cs typeface="Calibri"/>
              </a:rPr>
              <a:t>presentaciones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25" dirty="0">
                <a:latin typeface="Calibri"/>
                <a:cs typeface="Calibri"/>
              </a:rPr>
              <a:t>congreso, </a:t>
            </a:r>
            <a:r>
              <a:rPr sz="1800" spc="-10" dirty="0">
                <a:latin typeface="Calibri"/>
                <a:cs typeface="Calibri"/>
              </a:rPr>
              <a:t>certificados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asistencia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5" dirty="0">
                <a:latin typeface="Calibri"/>
                <a:cs typeface="Calibri"/>
              </a:rPr>
              <a:t>congreso, </a:t>
            </a:r>
            <a:r>
              <a:rPr sz="1800" spc="-10" dirty="0">
                <a:latin typeface="Calibri"/>
                <a:cs typeface="Calibri"/>
              </a:rPr>
              <a:t>certificado </a:t>
            </a:r>
            <a:r>
              <a:rPr sz="1800" spc="-20" dirty="0">
                <a:latin typeface="Calibri"/>
                <a:cs typeface="Calibri"/>
              </a:rPr>
              <a:t>del nivel 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35" dirty="0">
                <a:latin typeface="Calibri"/>
                <a:cs typeface="Calibri"/>
              </a:rPr>
              <a:t>dominio </a:t>
            </a:r>
            <a:r>
              <a:rPr sz="1800" spc="-20" dirty="0">
                <a:latin typeface="Calibri"/>
                <a:cs typeface="Calibri"/>
              </a:rPr>
              <a:t>del inglés,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etc.</a:t>
            </a:r>
            <a:endParaRPr sz="1800" dirty="0">
              <a:latin typeface="Calibri"/>
              <a:cs typeface="Calibri"/>
            </a:endParaRPr>
          </a:p>
          <a:p>
            <a:pPr marL="292100" indent="-279400">
              <a:lnSpc>
                <a:spcPts val="2100"/>
              </a:lnSpc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spc="-10" dirty="0">
                <a:latin typeface="Calibri"/>
                <a:cs typeface="Calibri"/>
              </a:rPr>
              <a:t>Formulario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Ant.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Económicos</a:t>
            </a:r>
            <a:r>
              <a:rPr sz="1800" spc="5" dirty="0">
                <a:latin typeface="Calibri"/>
                <a:cs typeface="Calibri"/>
              </a:rPr>
              <a:t>:</a:t>
            </a:r>
            <a:r>
              <a:rPr sz="1800" spc="-19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Formulario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 err="1">
                <a:latin typeface="Calibri"/>
                <a:cs typeface="Calibri"/>
              </a:rPr>
              <a:t>Antecedentes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lang="es-419" sz="1800" spc="-114" dirty="0" smtClean="0">
                <a:latin typeface="Calibri"/>
                <a:cs typeface="Calibri"/>
              </a:rPr>
              <a:t> </a:t>
            </a:r>
            <a:r>
              <a:rPr sz="1800" spc="-20" dirty="0" err="1" smtClean="0">
                <a:latin typeface="Calibri"/>
                <a:cs typeface="Calibri"/>
              </a:rPr>
              <a:t>Económicos</a:t>
            </a:r>
            <a:r>
              <a:rPr lang="es-419" spc="-10" dirty="0" smtClean="0">
                <a:latin typeface="Calibri"/>
                <a:cs typeface="Calibri"/>
              </a:rPr>
              <a:t> completo.</a:t>
            </a:r>
            <a:endParaRPr lang="es-419" sz="1800" spc="-20" dirty="0" smtClean="0">
              <a:latin typeface="Calibri"/>
              <a:cs typeface="Calibri"/>
            </a:endParaRPr>
          </a:p>
          <a:p>
            <a:pPr marL="292100" indent="-279400">
              <a:lnSpc>
                <a:spcPts val="2100"/>
              </a:lnSpc>
              <a:buFont typeface="Calibri"/>
              <a:buChar char="-"/>
              <a:tabLst>
                <a:tab pos="291465" algn="l"/>
                <a:tab pos="292100" algn="l"/>
              </a:tabLst>
            </a:pPr>
            <a:endParaRPr lang="es-419" sz="1800" spc="-20" dirty="0" smtClean="0">
              <a:latin typeface="Calibri"/>
              <a:cs typeface="Calibri"/>
            </a:endParaRPr>
          </a:p>
          <a:p>
            <a:pPr marL="292100" indent="-279400">
              <a:lnSpc>
                <a:spcPts val="2100"/>
              </a:lnSpc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CONSIDERAR: La 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postulación no exige presentar copias legalizadas de los documentos solicitados, pero ésta será condición obligatoria para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el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Proceso 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de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Matrícula 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si el postulante es aceptado en el Programa. Tratándose de postulantes extranjeros deberán presentar los documentos legalizados, según las normas que regulan estos trámites.</a:t>
            </a:r>
            <a:endParaRPr lang="es-419" dirty="0">
              <a:solidFill>
                <a:schemeClr val="bg2">
                  <a:lumMod val="50000"/>
                </a:schemeClr>
              </a:solidFill>
            </a:endParaRPr>
          </a:p>
          <a:p>
            <a:pPr marL="292100" indent="-279400">
              <a:lnSpc>
                <a:spcPts val="2100"/>
              </a:lnSpc>
              <a:buFont typeface="Calibri"/>
              <a:buChar char="-"/>
              <a:tabLst>
                <a:tab pos="291465" algn="l"/>
                <a:tab pos="292100" algn="l"/>
              </a:tabLst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5723" y="515111"/>
            <a:ext cx="27736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4:</a:t>
            </a:r>
            <a:r>
              <a:rPr sz="1600" b="1" spc="-130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Documentos</a:t>
            </a:r>
            <a:r>
              <a:rPr sz="1600" b="1" spc="-1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requeridos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7749" y="1251717"/>
            <a:ext cx="5562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IMPORTANTE</a:t>
            </a:r>
            <a:r>
              <a:rPr sz="2000" b="0" spc="-10" dirty="0">
                <a:latin typeface="Calibri"/>
                <a:cs typeface="Calibri"/>
              </a:rPr>
              <a:t>:</a:t>
            </a:r>
            <a:r>
              <a:rPr sz="2000" b="0" spc="-200" dirty="0">
                <a:latin typeface="Calibri"/>
                <a:cs typeface="Calibri"/>
              </a:rPr>
              <a:t> </a:t>
            </a:r>
            <a:r>
              <a:rPr sz="2000" b="0" spc="5" dirty="0">
                <a:latin typeface="Calibri"/>
                <a:cs typeface="Calibri"/>
              </a:rPr>
              <a:t>respecto</a:t>
            </a:r>
            <a:r>
              <a:rPr sz="2000" b="0" spc="-21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a</a:t>
            </a:r>
            <a:r>
              <a:rPr sz="2000" b="0" spc="-125" dirty="0">
                <a:latin typeface="Calibri"/>
                <a:cs typeface="Calibri"/>
              </a:rPr>
              <a:t> </a:t>
            </a:r>
            <a:r>
              <a:rPr sz="2000" b="0" spc="25" dirty="0">
                <a:latin typeface="Calibri"/>
                <a:cs typeface="Calibri"/>
              </a:rPr>
              <a:t>los</a:t>
            </a:r>
            <a:r>
              <a:rPr sz="2000" b="0" spc="-145" dirty="0">
                <a:latin typeface="Calibri"/>
                <a:cs typeface="Calibri"/>
              </a:rPr>
              <a:t> </a:t>
            </a:r>
            <a:r>
              <a:rPr sz="2000" b="0" spc="10" dirty="0">
                <a:latin typeface="Calibri"/>
                <a:cs typeface="Calibri"/>
              </a:rPr>
              <a:t>documentos</a:t>
            </a:r>
            <a:r>
              <a:rPr sz="2000" b="0" spc="-240" dirty="0">
                <a:latin typeface="Calibri"/>
                <a:cs typeface="Calibri"/>
              </a:rPr>
              <a:t> </a:t>
            </a:r>
            <a:r>
              <a:rPr sz="2000" b="0" spc="30" dirty="0">
                <a:latin typeface="Calibri"/>
                <a:cs typeface="Calibri"/>
              </a:rPr>
              <a:t>por</a:t>
            </a:r>
            <a:r>
              <a:rPr sz="2000" b="0" spc="-155" dirty="0">
                <a:latin typeface="Calibri"/>
                <a:cs typeface="Calibri"/>
              </a:rPr>
              <a:t> </a:t>
            </a:r>
            <a:r>
              <a:rPr sz="2000" b="0" spc="25" dirty="0">
                <a:latin typeface="Calibri"/>
                <a:cs typeface="Calibri"/>
              </a:rPr>
              <a:t>subir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8499" y="1358900"/>
            <a:ext cx="4356100" cy="5791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5723" y="515111"/>
            <a:ext cx="48323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1:</a:t>
            </a:r>
            <a:r>
              <a:rPr sz="1600" b="1" spc="-10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Creación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cuenta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en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Ficha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Postulación</a:t>
            </a:r>
            <a:r>
              <a:rPr sz="1600" b="1" spc="-12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UCSC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6461" y="905997"/>
            <a:ext cx="27108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25" dirty="0">
                <a:solidFill>
                  <a:srgbClr val="7030A0"/>
                </a:solidFill>
                <a:latin typeface="Calibri"/>
                <a:cs typeface="Calibri"/>
              </a:rPr>
              <a:t>c1) </a:t>
            </a:r>
            <a:r>
              <a:rPr sz="2000" b="0" spc="5" dirty="0">
                <a:solidFill>
                  <a:srgbClr val="7030A0"/>
                </a:solidFill>
                <a:latin typeface="Calibri"/>
                <a:cs typeface="Calibri"/>
              </a:rPr>
              <a:t>Postulantes</a:t>
            </a:r>
            <a:r>
              <a:rPr sz="2000" b="0" spc="-1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CHILENOS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0075" y="1673669"/>
            <a:ext cx="3878579" cy="35382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133985">
              <a:lnSpc>
                <a:spcPts val="2100"/>
              </a:lnSpc>
              <a:spcBef>
                <a:spcPts val="219"/>
              </a:spcBef>
            </a:pPr>
            <a:r>
              <a:rPr sz="1800" spc="-10" dirty="0">
                <a:latin typeface="Calibri"/>
                <a:cs typeface="Calibri"/>
              </a:rPr>
              <a:t>Completar </a:t>
            </a:r>
            <a:r>
              <a:rPr sz="1800" spc="-25" dirty="0">
                <a:latin typeface="Calibri"/>
                <a:cs typeface="Calibri"/>
              </a:rPr>
              <a:t>los </a:t>
            </a:r>
            <a:r>
              <a:rPr sz="1800" spc="-15" dirty="0">
                <a:latin typeface="Calibri"/>
                <a:cs typeface="Calibri"/>
              </a:rPr>
              <a:t>campos </a:t>
            </a:r>
            <a:r>
              <a:rPr sz="1800" spc="-20" dirty="0">
                <a:latin typeface="Calibri"/>
                <a:cs typeface="Calibri"/>
              </a:rPr>
              <a:t>indicados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5" dirty="0">
                <a:latin typeface="Calibri"/>
                <a:cs typeface="Calibri"/>
              </a:rPr>
              <a:t>“crear  </a:t>
            </a:r>
            <a:r>
              <a:rPr sz="1800" spc="-25" dirty="0">
                <a:latin typeface="Calibri"/>
                <a:cs typeface="Calibri"/>
              </a:rPr>
              <a:t>nuevo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usuario”.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30"/>
              </a:lnSpc>
            </a:pPr>
            <a:r>
              <a:rPr sz="1800" spc="10" dirty="0">
                <a:latin typeface="Calibri"/>
                <a:cs typeface="Calibri"/>
              </a:rPr>
              <a:t>Nota:</a:t>
            </a:r>
            <a:endParaRPr sz="1800">
              <a:latin typeface="Calibri"/>
              <a:cs typeface="Calibri"/>
            </a:endParaRPr>
          </a:p>
          <a:p>
            <a:pPr marL="292100" marR="404495" indent="-279400">
              <a:lnSpc>
                <a:spcPts val="2100"/>
              </a:lnSpc>
              <a:spcBef>
                <a:spcPts val="90"/>
              </a:spcBef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spc="5" dirty="0">
                <a:latin typeface="Calibri"/>
                <a:cs typeface="Calibri"/>
              </a:rPr>
              <a:t>Clave</a:t>
            </a:r>
            <a:r>
              <a:rPr sz="1800" spc="5" dirty="0">
                <a:latin typeface="Calibri"/>
                <a:cs typeface="Calibri"/>
              </a:rPr>
              <a:t>: </a:t>
            </a:r>
            <a:r>
              <a:rPr sz="1800" spc="15" dirty="0">
                <a:latin typeface="Calibri"/>
                <a:cs typeface="Calibri"/>
              </a:rPr>
              <a:t>No </a:t>
            </a:r>
            <a:r>
              <a:rPr sz="1800" spc="-25" dirty="0">
                <a:latin typeface="Calibri"/>
                <a:cs typeface="Calibri"/>
              </a:rPr>
              <a:t>olvide </a:t>
            </a:r>
            <a:r>
              <a:rPr sz="1800" spc="-10" dirty="0">
                <a:latin typeface="Calibri"/>
                <a:cs typeface="Calibri"/>
              </a:rPr>
              <a:t>conservar la</a:t>
            </a:r>
            <a:r>
              <a:rPr sz="1800" spc="-29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clave  </a:t>
            </a:r>
            <a:r>
              <a:rPr sz="1800" spc="-15" dirty="0">
                <a:latin typeface="Calibri"/>
                <a:cs typeface="Calibri"/>
              </a:rPr>
              <a:t>registrada.</a:t>
            </a:r>
            <a:endParaRPr sz="1800">
              <a:latin typeface="Calibri"/>
              <a:cs typeface="Calibri"/>
            </a:endParaRPr>
          </a:p>
          <a:p>
            <a:pPr marL="292100" indent="-279400">
              <a:lnSpc>
                <a:spcPts val="2039"/>
              </a:lnSpc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spc="-5" dirty="0">
                <a:latin typeface="Calibri"/>
                <a:cs typeface="Calibri"/>
              </a:rPr>
              <a:t>Email</a:t>
            </a:r>
            <a:r>
              <a:rPr sz="1800" spc="-5" dirty="0">
                <a:latin typeface="Calibri"/>
                <a:cs typeface="Calibri"/>
              </a:rPr>
              <a:t>: </a:t>
            </a:r>
            <a:r>
              <a:rPr sz="1800" spc="-15" dirty="0">
                <a:latin typeface="Calibri"/>
                <a:cs typeface="Calibri"/>
              </a:rPr>
              <a:t>Se utilizará para </a:t>
            </a:r>
            <a:r>
              <a:rPr sz="1800" spc="-30" dirty="0">
                <a:latin typeface="Calibri"/>
                <a:cs typeface="Calibri"/>
              </a:rPr>
              <a:t>toda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</a:t>
            </a:r>
            <a:endParaRPr sz="1800">
              <a:latin typeface="Calibri"/>
              <a:cs typeface="Calibri"/>
            </a:endParaRPr>
          </a:p>
          <a:p>
            <a:pPr marL="292100" marR="5080">
              <a:lnSpc>
                <a:spcPct val="98100"/>
              </a:lnSpc>
              <a:spcBef>
                <a:spcPts val="80"/>
              </a:spcBef>
            </a:pPr>
            <a:r>
              <a:rPr sz="1800" spc="-10" dirty="0">
                <a:latin typeface="Calibri"/>
                <a:cs typeface="Calibri"/>
              </a:rPr>
              <a:t>comunicación relacionada </a:t>
            </a:r>
            <a:r>
              <a:rPr sz="1800" spc="-5" dirty="0">
                <a:latin typeface="Calibri"/>
                <a:cs typeface="Calibri"/>
              </a:rPr>
              <a:t>con </a:t>
            </a:r>
            <a:r>
              <a:rPr sz="1800" spc="-10" dirty="0">
                <a:latin typeface="Calibri"/>
                <a:cs typeface="Calibri"/>
              </a:rPr>
              <a:t>la  </a:t>
            </a:r>
            <a:r>
              <a:rPr sz="1800" spc="-20" dirty="0">
                <a:latin typeface="Calibri"/>
                <a:cs typeface="Calibri"/>
              </a:rPr>
              <a:t>postulación </a:t>
            </a:r>
            <a:r>
              <a:rPr sz="1800" spc="-60" dirty="0">
                <a:latin typeface="Calibri"/>
                <a:cs typeface="Calibri"/>
              </a:rPr>
              <a:t>y,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15" dirty="0">
                <a:latin typeface="Calibri"/>
                <a:cs typeface="Calibri"/>
              </a:rPr>
              <a:t>caso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aceptación</a:t>
            </a:r>
            <a:r>
              <a:rPr sz="1800" spc="-21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al  </a:t>
            </a:r>
            <a:r>
              <a:rPr sz="1800" spc="-20" dirty="0">
                <a:latin typeface="Calibri"/>
                <a:cs typeface="Calibri"/>
              </a:rPr>
              <a:t>Programa, </a:t>
            </a:r>
            <a:r>
              <a:rPr sz="1800" spc="-15" dirty="0">
                <a:latin typeface="Calibri"/>
                <a:cs typeface="Calibri"/>
              </a:rPr>
              <a:t>para entregar </a:t>
            </a:r>
            <a:r>
              <a:rPr sz="1800" spc="-25" dirty="0">
                <a:latin typeface="Calibri"/>
                <a:cs typeface="Calibri"/>
              </a:rPr>
              <a:t>información  </a:t>
            </a:r>
            <a:r>
              <a:rPr sz="1800" spc="-30" dirty="0">
                <a:latin typeface="Calibri"/>
                <a:cs typeface="Calibri"/>
              </a:rPr>
              <a:t>sobre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10" dirty="0">
                <a:latin typeface="Calibri"/>
                <a:cs typeface="Calibri"/>
              </a:rPr>
              <a:t>inicio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5" dirty="0">
                <a:latin typeface="Calibri"/>
                <a:cs typeface="Calibri"/>
              </a:rPr>
              <a:t>las </a:t>
            </a:r>
            <a:r>
              <a:rPr sz="1800" spc="-5" dirty="0">
                <a:latin typeface="Calibri"/>
                <a:cs typeface="Calibri"/>
              </a:rPr>
              <a:t>actividades. </a:t>
            </a:r>
            <a:r>
              <a:rPr sz="1800" spc="-30" dirty="0">
                <a:latin typeface="Calibri"/>
                <a:cs typeface="Calibri"/>
              </a:rPr>
              <a:t>Por </a:t>
            </a:r>
            <a:r>
              <a:rPr sz="1800" spc="-10" dirty="0">
                <a:latin typeface="Calibri"/>
                <a:cs typeface="Calibri"/>
              </a:rPr>
              <a:t>lo  </a:t>
            </a:r>
            <a:r>
              <a:rPr sz="1800" spc="-15" dirty="0">
                <a:latin typeface="Calibri"/>
                <a:cs typeface="Calibri"/>
              </a:rPr>
              <a:t>tanto, </a:t>
            </a:r>
            <a:r>
              <a:rPr sz="1800" dirty="0">
                <a:latin typeface="Calibri"/>
                <a:cs typeface="Calibri"/>
              </a:rPr>
              <a:t>es </a:t>
            </a:r>
            <a:r>
              <a:rPr sz="1800" spc="-25" dirty="0">
                <a:latin typeface="Calibri"/>
                <a:cs typeface="Calibri"/>
              </a:rPr>
              <a:t>importante </a:t>
            </a:r>
            <a:r>
              <a:rPr sz="1800" spc="-35" dirty="0">
                <a:latin typeface="Calibri"/>
                <a:cs typeface="Calibri"/>
              </a:rPr>
              <a:t>que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5" dirty="0">
                <a:latin typeface="Calibri"/>
                <a:cs typeface="Calibri"/>
              </a:rPr>
              <a:t>email  </a:t>
            </a:r>
            <a:r>
              <a:rPr sz="1800" spc="-15" dirty="0">
                <a:latin typeface="Calibri"/>
                <a:cs typeface="Calibri"/>
              </a:rPr>
              <a:t>indicado </a:t>
            </a:r>
            <a:r>
              <a:rPr sz="1800" spc="-5" dirty="0">
                <a:latin typeface="Calibri"/>
                <a:cs typeface="Calibri"/>
              </a:rPr>
              <a:t>esté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vigente.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49" y="671029"/>
            <a:ext cx="5688965" cy="76708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27300">
              <a:lnSpc>
                <a:spcPct val="100000"/>
              </a:lnSpc>
              <a:spcBef>
                <a:spcPts val="405"/>
              </a:spcBef>
            </a:pPr>
            <a:r>
              <a:rPr dirty="0"/>
              <a:t>Etapa</a:t>
            </a:r>
            <a:r>
              <a:rPr spc="-145" dirty="0"/>
              <a:t> </a:t>
            </a:r>
            <a:r>
              <a:rPr spc="-10" dirty="0"/>
              <a:t>5:</a:t>
            </a:r>
            <a:r>
              <a:rPr spc="-20" dirty="0"/>
              <a:t> </a:t>
            </a:r>
            <a:r>
              <a:rPr dirty="0"/>
              <a:t>Envío</a:t>
            </a:r>
            <a:r>
              <a:rPr spc="-245" dirty="0"/>
              <a:t> </a:t>
            </a:r>
            <a:r>
              <a:rPr spc="5" dirty="0"/>
              <a:t>de</a:t>
            </a:r>
            <a:r>
              <a:rPr spc="-70" dirty="0"/>
              <a:t> </a:t>
            </a:r>
            <a:r>
              <a:rPr spc="5" dirty="0"/>
              <a:t>la</a:t>
            </a:r>
            <a:r>
              <a:rPr spc="-45" dirty="0"/>
              <a:t> </a:t>
            </a:r>
            <a:r>
              <a:rPr dirty="0"/>
              <a:t>Ficha</a:t>
            </a: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2000" b="0" spc="10" dirty="0">
                <a:latin typeface="Calibri"/>
                <a:cs typeface="Calibri"/>
              </a:rPr>
              <a:t>(Pestaña</a:t>
            </a:r>
            <a:r>
              <a:rPr sz="2000" b="0" spc="-120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“Guardar</a:t>
            </a:r>
            <a:r>
              <a:rPr sz="2000" b="0" spc="-15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y</a:t>
            </a:r>
            <a:r>
              <a:rPr sz="2000" b="0" spc="-160" dirty="0">
                <a:latin typeface="Calibri"/>
                <a:cs typeface="Calibri"/>
              </a:rPr>
              <a:t> </a:t>
            </a:r>
            <a:r>
              <a:rPr sz="2000" b="0" spc="25" dirty="0">
                <a:latin typeface="Calibri"/>
                <a:cs typeface="Calibri"/>
              </a:rPr>
              <a:t>Enviar”)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9101" y="2082161"/>
            <a:ext cx="8460196" cy="3626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6950" y="4006850"/>
            <a:ext cx="1333500" cy="812800"/>
          </a:xfrm>
          <a:custGeom>
            <a:avLst/>
            <a:gdLst/>
            <a:ahLst/>
            <a:cxnLst/>
            <a:rect l="l" t="t" r="r" b="b"/>
            <a:pathLst>
              <a:path w="1333500" h="812800">
                <a:moveTo>
                  <a:pt x="0" y="0"/>
                </a:moveTo>
                <a:lnTo>
                  <a:pt x="1333499" y="0"/>
                </a:lnTo>
                <a:lnTo>
                  <a:pt x="1333499" y="812799"/>
                </a:lnTo>
                <a:lnTo>
                  <a:pt x="0" y="81279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42050" y="2152649"/>
            <a:ext cx="1104900" cy="330200"/>
          </a:xfrm>
          <a:custGeom>
            <a:avLst/>
            <a:gdLst/>
            <a:ahLst/>
            <a:cxnLst/>
            <a:rect l="l" t="t" r="r" b="b"/>
            <a:pathLst>
              <a:path w="1104900" h="330200">
                <a:moveTo>
                  <a:pt x="0" y="0"/>
                </a:moveTo>
                <a:lnTo>
                  <a:pt x="1104899" y="0"/>
                </a:lnTo>
                <a:lnTo>
                  <a:pt x="1104899" y="330200"/>
                </a:lnTo>
                <a:lnTo>
                  <a:pt x="0" y="33020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1047" y="5906856"/>
            <a:ext cx="8089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20" dirty="0">
                <a:latin typeface="Calibri"/>
                <a:cs typeface="Calibri"/>
              </a:rPr>
              <a:t>Una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vez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enviada</a:t>
            </a:r>
            <a:r>
              <a:rPr sz="2000" spc="-2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su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postulación,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recibirá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un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email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de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confirmación</a:t>
            </a:r>
            <a:r>
              <a:rPr sz="2000" spc="-200" dirty="0">
                <a:latin typeface="Calibri"/>
                <a:cs typeface="Calibri"/>
              </a:rPr>
              <a:t> </a:t>
            </a:r>
            <a:r>
              <a:rPr sz="2000" spc="30" dirty="0">
                <a:latin typeface="Calibri"/>
                <a:cs typeface="Calibri"/>
              </a:rPr>
              <a:t>por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parte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de  </a:t>
            </a:r>
            <a:r>
              <a:rPr sz="2000" dirty="0">
                <a:latin typeface="Calibri"/>
                <a:cs typeface="Calibri"/>
              </a:rPr>
              <a:t>DARA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dentro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de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spc="25" dirty="0">
                <a:latin typeface="Calibri"/>
                <a:cs typeface="Calibri"/>
              </a:rPr>
              <a:t>los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próximos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spc="30" dirty="0">
                <a:latin typeface="Calibri"/>
                <a:cs typeface="Calibri"/>
              </a:rPr>
              <a:t>días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hábiles.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749" y="1794685"/>
            <a:ext cx="8292465" cy="478536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317500" indent="-305435">
              <a:lnSpc>
                <a:spcPct val="100000"/>
              </a:lnSpc>
              <a:spcBef>
                <a:spcPts val="1685"/>
              </a:spcBef>
              <a:buAutoNum type="arabicPeriod"/>
              <a:tabLst>
                <a:tab pos="318135" algn="l"/>
              </a:tabLst>
            </a:pPr>
            <a:r>
              <a:rPr sz="2400" b="1" dirty="0">
                <a:latin typeface="Calibri"/>
                <a:cs typeface="Calibri"/>
              </a:rPr>
              <a:t>Envío</a:t>
            </a:r>
            <a:r>
              <a:rPr sz="2400" b="1" spc="-14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de</a:t>
            </a:r>
            <a:r>
              <a:rPr sz="2400" b="1" spc="-155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copia</a:t>
            </a:r>
            <a:r>
              <a:rPr sz="2400" b="1" spc="-13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de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la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documentación</a:t>
            </a:r>
            <a:r>
              <a:rPr sz="2400" b="1" spc="-229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presentada</a:t>
            </a:r>
            <a:r>
              <a:rPr sz="2400" b="1" spc="-2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en</a:t>
            </a:r>
            <a:r>
              <a:rPr sz="2400" b="1" spc="-13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la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Ficha</a:t>
            </a:r>
            <a:endParaRPr sz="2400" dirty="0">
              <a:latin typeface="Calibri"/>
              <a:cs typeface="Calibri"/>
            </a:endParaRPr>
          </a:p>
          <a:p>
            <a:pPr marL="278765" marR="5080">
              <a:lnSpc>
                <a:spcPts val="2100"/>
              </a:lnSpc>
              <a:spcBef>
                <a:spcPts val="1315"/>
              </a:spcBef>
            </a:pPr>
            <a:r>
              <a:rPr sz="1800" spc="-70" dirty="0">
                <a:latin typeface="Calibri"/>
                <a:cs typeface="Calibri"/>
              </a:rPr>
              <a:t>Todos </a:t>
            </a:r>
            <a:r>
              <a:rPr sz="1800" spc="-25" dirty="0">
                <a:latin typeface="Calibri"/>
                <a:cs typeface="Calibri"/>
              </a:rPr>
              <a:t>los </a:t>
            </a:r>
            <a:r>
              <a:rPr sz="1800" spc="-30" dirty="0">
                <a:latin typeface="Calibri"/>
                <a:cs typeface="Calibri"/>
              </a:rPr>
              <a:t>documentos </a:t>
            </a:r>
            <a:r>
              <a:rPr sz="1800" spc="-20" dirty="0">
                <a:latin typeface="Calibri"/>
                <a:cs typeface="Calibri"/>
              </a:rPr>
              <a:t>presentados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10" dirty="0">
                <a:latin typeface="Calibri"/>
                <a:cs typeface="Calibri"/>
              </a:rPr>
              <a:t>la </a:t>
            </a:r>
            <a:r>
              <a:rPr sz="1800" spc="-15" dirty="0">
                <a:latin typeface="Calibri"/>
                <a:cs typeface="Calibri"/>
              </a:rPr>
              <a:t>Ficha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15" dirty="0">
                <a:latin typeface="Calibri"/>
                <a:cs typeface="Calibri"/>
              </a:rPr>
              <a:t>Postulación </a:t>
            </a:r>
            <a:r>
              <a:rPr sz="1800" spc="10" dirty="0">
                <a:latin typeface="Calibri"/>
                <a:cs typeface="Calibri"/>
              </a:rPr>
              <a:t>UCSC </a:t>
            </a:r>
            <a:r>
              <a:rPr sz="1800" spc="-20" dirty="0">
                <a:latin typeface="Calibri"/>
                <a:cs typeface="Calibri"/>
              </a:rPr>
              <a:t>deben </a:t>
            </a:r>
            <a:r>
              <a:rPr sz="1800" spc="-5" dirty="0">
                <a:latin typeface="Calibri"/>
                <a:cs typeface="Calibri"/>
              </a:rPr>
              <a:t>ser </a:t>
            </a:r>
            <a:r>
              <a:rPr sz="1800" spc="-20" dirty="0">
                <a:latin typeface="Calibri"/>
                <a:cs typeface="Calibri"/>
              </a:rPr>
              <a:t>enviados  </a:t>
            </a:r>
            <a:r>
              <a:rPr sz="1800" spc="-15" dirty="0">
                <a:latin typeface="Calibri"/>
                <a:cs typeface="Calibri"/>
              </a:rPr>
              <a:t>también </a:t>
            </a:r>
            <a:r>
              <a:rPr sz="1800" spc="15" dirty="0">
                <a:latin typeface="Calibri"/>
                <a:cs typeface="Calibri"/>
              </a:rPr>
              <a:t>al </a:t>
            </a:r>
            <a:r>
              <a:rPr sz="1800" spc="-15" dirty="0">
                <a:latin typeface="Calibri"/>
                <a:cs typeface="Calibri"/>
              </a:rPr>
              <a:t>correo </a:t>
            </a:r>
            <a:r>
              <a:rPr sz="1800" spc="-10" dirty="0" err="1">
                <a:latin typeface="Calibri"/>
                <a:cs typeface="Calibri"/>
              </a:rPr>
              <a:t>electrónico</a:t>
            </a:r>
            <a:r>
              <a:rPr sz="1800" spc="-185" dirty="0">
                <a:latin typeface="Calibri"/>
                <a:cs typeface="Calibri"/>
              </a:rPr>
              <a:t> </a:t>
            </a:r>
            <a:r>
              <a:rPr lang="es-419" sz="1800" spc="-185" dirty="0" smtClean="0">
                <a:latin typeface="Calibri"/>
                <a:cs typeface="Calibri"/>
              </a:rPr>
              <a:t> </a:t>
            </a:r>
            <a:r>
              <a:rPr lang="es-419" sz="1800" u="sng" spc="-185" dirty="0" err="1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mmarco</a:t>
            </a:r>
            <a:r>
              <a:rPr sz="1800" u="sng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@ucsc.cl</a:t>
            </a:r>
            <a:endParaRPr sz="1800" u="sng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278765">
              <a:lnSpc>
                <a:spcPts val="2039"/>
              </a:lnSpc>
            </a:pPr>
            <a:r>
              <a:rPr sz="1800" spc="-15" dirty="0">
                <a:latin typeface="Calibri"/>
                <a:cs typeface="Calibri"/>
              </a:rPr>
              <a:t>Se </a:t>
            </a:r>
            <a:r>
              <a:rPr sz="1800" spc="-20" dirty="0">
                <a:latin typeface="Calibri"/>
                <a:cs typeface="Calibri"/>
              </a:rPr>
              <a:t>confirmará </a:t>
            </a:r>
            <a:r>
              <a:rPr sz="1800" spc="-10" dirty="0">
                <a:latin typeface="Calibri"/>
                <a:cs typeface="Calibri"/>
              </a:rPr>
              <a:t>recepción vía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email.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spcBef>
                <a:spcPts val="1795"/>
              </a:spcBef>
              <a:buAutoNum type="arabicPeriod" startAt="2"/>
              <a:tabLst>
                <a:tab pos="318135" algn="l"/>
              </a:tabLst>
            </a:pPr>
            <a:r>
              <a:rPr sz="2400" b="1" spc="10" dirty="0">
                <a:latin typeface="Calibri"/>
                <a:cs typeface="Calibri"/>
              </a:rPr>
              <a:t>Cartas </a:t>
            </a:r>
            <a:r>
              <a:rPr sz="2400" b="1" spc="5" dirty="0">
                <a:latin typeface="Calibri"/>
                <a:cs typeface="Calibri"/>
              </a:rPr>
              <a:t>de</a:t>
            </a:r>
            <a:r>
              <a:rPr sz="2400" b="1" spc="-2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recomendación</a:t>
            </a:r>
            <a:endParaRPr sz="2400" dirty="0">
              <a:latin typeface="Calibri"/>
              <a:cs typeface="Calibri"/>
            </a:endParaRPr>
          </a:p>
          <a:p>
            <a:pPr marL="278765" marR="5080">
              <a:lnSpc>
                <a:spcPts val="2100"/>
              </a:lnSpc>
              <a:spcBef>
                <a:spcPts val="1315"/>
              </a:spcBef>
            </a:pPr>
            <a:r>
              <a:rPr sz="1800" spc="-10" dirty="0">
                <a:latin typeface="Calibri"/>
                <a:cs typeface="Calibri"/>
              </a:rPr>
              <a:t>Recuerde </a:t>
            </a:r>
            <a:r>
              <a:rPr sz="1800" spc="-25" dirty="0">
                <a:latin typeface="Calibri"/>
                <a:cs typeface="Calibri"/>
              </a:rPr>
              <a:t>que, </a:t>
            </a:r>
            <a:r>
              <a:rPr sz="1800" spc="-15" dirty="0">
                <a:latin typeface="Calibri"/>
                <a:cs typeface="Calibri"/>
              </a:rPr>
              <a:t>para </a:t>
            </a:r>
            <a:r>
              <a:rPr sz="1800" spc="-35" dirty="0">
                <a:latin typeface="Calibri"/>
                <a:cs typeface="Calibri"/>
              </a:rPr>
              <a:t>que </a:t>
            </a:r>
            <a:r>
              <a:rPr sz="1800" spc="-5" dirty="0">
                <a:latin typeface="Calibri"/>
                <a:cs typeface="Calibri"/>
              </a:rPr>
              <a:t>su </a:t>
            </a:r>
            <a:r>
              <a:rPr sz="1800" spc="-20" dirty="0">
                <a:latin typeface="Calibri"/>
                <a:cs typeface="Calibri"/>
              </a:rPr>
              <a:t>postulación </a:t>
            </a:r>
            <a:r>
              <a:rPr sz="1800" spc="-5" dirty="0">
                <a:latin typeface="Calibri"/>
                <a:cs typeface="Calibri"/>
              </a:rPr>
              <a:t>se </a:t>
            </a:r>
            <a:r>
              <a:rPr sz="1800" spc="-20" dirty="0">
                <a:latin typeface="Calibri"/>
                <a:cs typeface="Calibri"/>
              </a:rPr>
              <a:t>considere </a:t>
            </a:r>
            <a:r>
              <a:rPr sz="1800" spc="-10" dirty="0">
                <a:latin typeface="Calibri"/>
                <a:cs typeface="Calibri"/>
              </a:rPr>
              <a:t>completa, </a:t>
            </a:r>
            <a:r>
              <a:rPr sz="1800" spc="-25" dirty="0">
                <a:latin typeface="Calibri"/>
                <a:cs typeface="Calibri"/>
              </a:rPr>
              <a:t>debe </a:t>
            </a:r>
            <a:r>
              <a:rPr sz="1800" spc="-10" dirty="0">
                <a:latin typeface="Calibri"/>
                <a:cs typeface="Calibri"/>
              </a:rPr>
              <a:t>contar </a:t>
            </a:r>
            <a:r>
              <a:rPr sz="1800" spc="-5" dirty="0">
                <a:latin typeface="Calibri"/>
                <a:cs typeface="Calibri"/>
              </a:rPr>
              <a:t>con </a:t>
            </a:r>
            <a:r>
              <a:rPr sz="1800" b="1" spc="-20" dirty="0">
                <a:latin typeface="Calibri"/>
                <a:cs typeface="Calibri"/>
              </a:rPr>
              <a:t>DOS  </a:t>
            </a:r>
            <a:r>
              <a:rPr sz="1800" b="1" dirty="0">
                <a:latin typeface="Calibri"/>
                <a:cs typeface="Calibri"/>
              </a:rPr>
              <a:t>cartas </a:t>
            </a:r>
            <a:r>
              <a:rPr sz="1800" b="1" spc="15" dirty="0">
                <a:latin typeface="Calibri"/>
                <a:cs typeface="Calibri"/>
              </a:rPr>
              <a:t>de </a:t>
            </a:r>
            <a:r>
              <a:rPr sz="1800" b="1" dirty="0">
                <a:latin typeface="Calibri"/>
                <a:cs typeface="Calibri"/>
              </a:rPr>
              <a:t>recomendación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académicos </a:t>
            </a:r>
            <a:r>
              <a:rPr sz="1800" spc="-20" dirty="0">
                <a:latin typeface="Calibri"/>
                <a:cs typeface="Calibri"/>
              </a:rPr>
              <a:t>del </a:t>
            </a:r>
            <a:r>
              <a:rPr sz="1800" spc="5" dirty="0">
                <a:latin typeface="Calibri"/>
                <a:cs typeface="Calibri"/>
              </a:rPr>
              <a:t>área. Estas </a:t>
            </a:r>
            <a:r>
              <a:rPr sz="1800" spc="10" dirty="0">
                <a:latin typeface="Calibri"/>
                <a:cs typeface="Calibri"/>
              </a:rPr>
              <a:t>cartas </a:t>
            </a:r>
            <a:r>
              <a:rPr sz="1800" spc="-20" dirty="0">
                <a:latin typeface="Calibri"/>
                <a:cs typeface="Calibri"/>
              </a:rPr>
              <a:t>deben </a:t>
            </a:r>
            <a:r>
              <a:rPr sz="1800" spc="-5" dirty="0">
                <a:latin typeface="Calibri"/>
                <a:cs typeface="Calibri"/>
              </a:rPr>
              <a:t>ser </a:t>
            </a:r>
            <a:r>
              <a:rPr sz="1800" spc="-10" dirty="0">
                <a:latin typeface="Calibri"/>
                <a:cs typeface="Calibri"/>
              </a:rPr>
              <a:t>enviadas  </a:t>
            </a:r>
            <a:r>
              <a:rPr sz="1800" spc="-15" dirty="0">
                <a:latin typeface="Calibri"/>
                <a:cs typeface="Calibri"/>
              </a:rPr>
              <a:t>directamente </a:t>
            </a:r>
            <a:r>
              <a:rPr sz="1800" spc="-35" dirty="0">
                <a:latin typeface="Calibri"/>
                <a:cs typeface="Calibri"/>
              </a:rPr>
              <a:t>por </a:t>
            </a:r>
            <a:r>
              <a:rPr sz="1800" spc="5" dirty="0">
                <a:latin typeface="Calibri"/>
                <a:cs typeface="Calibri"/>
              </a:rPr>
              <a:t>cada </a:t>
            </a:r>
            <a:r>
              <a:rPr sz="1800" spc="-25" dirty="0">
                <a:latin typeface="Calibri"/>
                <a:cs typeface="Calibri"/>
              </a:rPr>
              <a:t>recomendador </a:t>
            </a:r>
            <a:r>
              <a:rPr sz="1800" spc="15" dirty="0">
                <a:latin typeface="Calibri"/>
                <a:cs typeface="Calibri"/>
              </a:rPr>
              <a:t>al </a:t>
            </a:r>
            <a:r>
              <a:rPr sz="1800" spc="-15" dirty="0">
                <a:latin typeface="Calibri"/>
                <a:cs typeface="Calibri"/>
              </a:rPr>
              <a:t>correo </a:t>
            </a:r>
            <a:r>
              <a:rPr sz="1800" spc="-10" dirty="0" err="1">
                <a:latin typeface="Calibri"/>
                <a:cs typeface="Calibri"/>
              </a:rPr>
              <a:t>electrónico</a:t>
            </a:r>
            <a:r>
              <a:rPr sz="1800" spc="-165" dirty="0">
                <a:latin typeface="Calibri"/>
                <a:cs typeface="Calibri"/>
              </a:rPr>
              <a:t> </a:t>
            </a:r>
            <a:r>
              <a:rPr lang="es-419" sz="1800" spc="-165" dirty="0" smtClean="0">
                <a:latin typeface="Calibri"/>
                <a:cs typeface="Calibri"/>
              </a:rPr>
              <a:t>:  </a:t>
            </a:r>
            <a:r>
              <a:rPr lang="es-419" u="sng" spc="-18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mmarco</a:t>
            </a:r>
            <a:r>
              <a:rPr lang="es-419" u="sng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563C1"/>
                  </a:solidFill>
                </a:uFill>
                <a:cs typeface="Calibri"/>
                <a:hlinkClick r:id="rId2"/>
              </a:rPr>
              <a:t>@ucsc.cl</a:t>
            </a:r>
            <a:endParaRPr lang="es-419" u="sng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278765">
              <a:lnSpc>
                <a:spcPts val="2140"/>
              </a:lnSpc>
            </a:pPr>
            <a:r>
              <a:rPr sz="1800" spc="-15" dirty="0" smtClean="0">
                <a:latin typeface="Calibri"/>
                <a:cs typeface="Calibri"/>
              </a:rPr>
              <a:t>Se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confirmará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vía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email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recepción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las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cartas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al</a:t>
            </a:r>
            <a:r>
              <a:rPr sz="1800" spc="-1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recomendador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al</a:t>
            </a:r>
            <a:r>
              <a:rPr sz="1800" spc="-1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postulante.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278765" marR="417830" algn="just">
              <a:lnSpc>
                <a:spcPct val="99500"/>
              </a:lnSpc>
            </a:pPr>
            <a:r>
              <a:rPr sz="1800" spc="10" dirty="0">
                <a:latin typeface="Calibri"/>
                <a:cs typeface="Calibri"/>
              </a:rPr>
              <a:t>Es </a:t>
            </a:r>
            <a:r>
              <a:rPr sz="1800" spc="-25" dirty="0">
                <a:latin typeface="Calibri"/>
                <a:cs typeface="Calibri"/>
              </a:rPr>
              <a:t>importante </a:t>
            </a:r>
            <a:r>
              <a:rPr sz="1800" spc="-35" dirty="0">
                <a:latin typeface="Calibri"/>
                <a:cs typeface="Calibri"/>
              </a:rPr>
              <a:t>que </a:t>
            </a:r>
            <a:r>
              <a:rPr sz="1800" spc="5" dirty="0">
                <a:latin typeface="Calibri"/>
                <a:cs typeface="Calibri"/>
              </a:rPr>
              <a:t>las </a:t>
            </a:r>
            <a:r>
              <a:rPr sz="1800" spc="-20" dirty="0">
                <a:latin typeface="Calibri"/>
                <a:cs typeface="Calibri"/>
              </a:rPr>
              <a:t>recomendaciones </a:t>
            </a:r>
            <a:r>
              <a:rPr sz="1800" spc="-25" dirty="0">
                <a:latin typeface="Calibri"/>
                <a:cs typeface="Calibri"/>
              </a:rPr>
              <a:t>provengan de </a:t>
            </a:r>
            <a:r>
              <a:rPr sz="1800" spc="-20" dirty="0">
                <a:latin typeface="Calibri"/>
                <a:cs typeface="Calibri"/>
              </a:rPr>
              <a:t>personas </a:t>
            </a:r>
            <a:r>
              <a:rPr sz="1800" spc="-35" dirty="0">
                <a:latin typeface="Calibri"/>
                <a:cs typeface="Calibri"/>
              </a:rPr>
              <a:t>que </a:t>
            </a:r>
            <a:r>
              <a:rPr sz="1800" spc="-5" dirty="0">
                <a:latin typeface="Calibri"/>
                <a:cs typeface="Calibri"/>
              </a:rPr>
              <a:t>han </a:t>
            </a:r>
            <a:r>
              <a:rPr sz="1800" spc="-10" dirty="0">
                <a:latin typeface="Calibri"/>
                <a:cs typeface="Calibri"/>
              </a:rPr>
              <a:t>trabajado  </a:t>
            </a:r>
            <a:r>
              <a:rPr sz="1800" spc="-15" dirty="0">
                <a:latin typeface="Calibri"/>
                <a:cs typeface="Calibri"/>
              </a:rPr>
              <a:t>directamente </a:t>
            </a:r>
            <a:r>
              <a:rPr sz="1800" spc="-5" dirty="0">
                <a:latin typeface="Calibri"/>
                <a:cs typeface="Calibri"/>
              </a:rPr>
              <a:t>con </a:t>
            </a:r>
            <a:r>
              <a:rPr sz="1800" spc="-15" dirty="0">
                <a:latin typeface="Calibri"/>
                <a:cs typeface="Calibri"/>
              </a:rPr>
              <a:t>usted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30" dirty="0">
                <a:latin typeface="Calibri"/>
                <a:cs typeface="Calibri"/>
              </a:rPr>
              <a:t>fueron </a:t>
            </a:r>
            <a:r>
              <a:rPr sz="1800" spc="-20" dirty="0">
                <a:latin typeface="Calibri"/>
                <a:cs typeface="Calibri"/>
              </a:rPr>
              <a:t>sus </a:t>
            </a:r>
            <a:r>
              <a:rPr sz="1800" spc="-25" dirty="0">
                <a:latin typeface="Calibri"/>
                <a:cs typeface="Calibri"/>
              </a:rPr>
              <a:t>profesores, </a:t>
            </a:r>
            <a:r>
              <a:rPr sz="1800" spc="-20" dirty="0">
                <a:latin typeface="Calibri"/>
                <a:cs typeface="Calibri"/>
              </a:rPr>
              <a:t>tutores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tesis y/o </a:t>
            </a:r>
            <a:r>
              <a:rPr sz="1800" spc="-20" dirty="0">
                <a:latin typeface="Calibri"/>
                <a:cs typeface="Calibri"/>
              </a:rPr>
              <a:t>seminarios </a:t>
            </a:r>
            <a:r>
              <a:rPr sz="1800" spc="-50" dirty="0">
                <a:latin typeface="Calibri"/>
                <a:cs typeface="Calibri"/>
              </a:rPr>
              <a:t>de  </a:t>
            </a:r>
            <a:r>
              <a:rPr sz="1800" spc="-15" dirty="0">
                <a:latin typeface="Calibri"/>
                <a:cs typeface="Calibri"/>
              </a:rPr>
              <a:t>investigación.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71525">
              <a:lnSpc>
                <a:spcPct val="146200"/>
              </a:lnSpc>
              <a:spcBef>
                <a:spcPts val="95"/>
              </a:spcBef>
            </a:pPr>
            <a:r>
              <a:rPr dirty="0"/>
              <a:t>Etapa</a:t>
            </a:r>
            <a:r>
              <a:rPr spc="-145" dirty="0"/>
              <a:t> </a:t>
            </a:r>
            <a:r>
              <a:rPr spc="-10" dirty="0"/>
              <a:t>6:</a:t>
            </a:r>
            <a:r>
              <a:rPr spc="-15" dirty="0"/>
              <a:t> </a:t>
            </a:r>
            <a:r>
              <a:rPr dirty="0"/>
              <a:t>Envío</a:t>
            </a:r>
            <a:r>
              <a:rPr spc="-245" dirty="0"/>
              <a:t> </a:t>
            </a:r>
            <a:r>
              <a:rPr spc="5" dirty="0"/>
              <a:t>de</a:t>
            </a:r>
            <a:r>
              <a:rPr spc="-65" dirty="0"/>
              <a:t> </a:t>
            </a:r>
            <a:r>
              <a:rPr spc="5" dirty="0"/>
              <a:t>la</a:t>
            </a:r>
            <a:r>
              <a:rPr spc="-45" dirty="0"/>
              <a:t> </a:t>
            </a:r>
            <a:r>
              <a:rPr spc="5" dirty="0"/>
              <a:t>documentación</a:t>
            </a:r>
            <a:r>
              <a:rPr spc="-235" dirty="0"/>
              <a:t> </a:t>
            </a:r>
            <a:r>
              <a:rPr spc="5" dirty="0"/>
              <a:t>al</a:t>
            </a:r>
            <a:r>
              <a:rPr spc="-145" dirty="0"/>
              <a:t> </a:t>
            </a:r>
            <a:r>
              <a:rPr spc="5" dirty="0"/>
              <a:t>Programa  </a:t>
            </a:r>
            <a:r>
              <a:rPr spc="-15" dirty="0">
                <a:solidFill>
                  <a:srgbClr val="FF0000"/>
                </a:solidFill>
              </a:rPr>
              <a:t>IMPORTANTE</a:t>
            </a:r>
          </a:p>
        </p:txBody>
      </p:sp>
      <p:sp>
        <p:nvSpPr>
          <p:cNvPr id="4" name="object 4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579" y="133765"/>
            <a:ext cx="2030160" cy="116163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749" y="1486127"/>
            <a:ext cx="8291195" cy="155194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2400" b="1" spc="-10" dirty="0">
                <a:latin typeface="Calibri"/>
                <a:cs typeface="Calibri"/>
              </a:rPr>
              <a:t>1. </a:t>
            </a:r>
            <a:r>
              <a:rPr sz="2400" b="1" dirty="0">
                <a:latin typeface="Calibri"/>
                <a:cs typeface="Calibri"/>
              </a:rPr>
              <a:t>Coordinación </a:t>
            </a:r>
            <a:r>
              <a:rPr sz="2400" b="1" spc="5" dirty="0">
                <a:latin typeface="Calibri"/>
                <a:cs typeface="Calibri"/>
              </a:rPr>
              <a:t>de</a:t>
            </a:r>
            <a:r>
              <a:rPr sz="2400" b="1" spc="-395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la </a:t>
            </a:r>
            <a:r>
              <a:rPr sz="2400" b="1" spc="-5" dirty="0">
                <a:latin typeface="Calibri"/>
                <a:cs typeface="Calibri"/>
              </a:rPr>
              <a:t>entrevista</a:t>
            </a:r>
            <a:endParaRPr sz="2400" dirty="0">
              <a:latin typeface="Calibri"/>
              <a:cs typeface="Calibri"/>
            </a:endParaRPr>
          </a:p>
          <a:p>
            <a:pPr marL="278765" marR="5080">
              <a:lnSpc>
                <a:spcPts val="2100"/>
              </a:lnSpc>
              <a:spcBef>
                <a:spcPts val="1315"/>
              </a:spcBef>
            </a:pPr>
            <a:r>
              <a:rPr sz="1800" spc="20" dirty="0">
                <a:latin typeface="Calibri"/>
                <a:cs typeface="Calibri"/>
              </a:rPr>
              <a:t>La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Jefatura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Programa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 </a:t>
            </a:r>
            <a:r>
              <a:rPr sz="1800" dirty="0">
                <a:latin typeface="Calibri"/>
                <a:cs typeface="Calibri"/>
              </a:rPr>
              <a:t>contactará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</a:t>
            </a:r>
            <a:r>
              <a:rPr sz="1800" spc="-15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cada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postulante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agendar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una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entrevista  </a:t>
            </a:r>
            <a:r>
              <a:rPr sz="1800" spc="-10" dirty="0">
                <a:latin typeface="Calibri"/>
                <a:cs typeface="Calibri"/>
              </a:rPr>
              <a:t>presencial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35" dirty="0">
                <a:latin typeface="Calibri"/>
                <a:cs typeface="Calibri"/>
              </a:rPr>
              <a:t>por </a:t>
            </a:r>
            <a:r>
              <a:rPr sz="1800" spc="-10" dirty="0">
                <a:latin typeface="Calibri"/>
                <a:cs typeface="Calibri"/>
              </a:rPr>
              <a:t>vía electrónica </a:t>
            </a:r>
            <a:r>
              <a:rPr sz="1800" spc="-20" dirty="0">
                <a:latin typeface="Calibri"/>
                <a:cs typeface="Calibri"/>
              </a:rPr>
              <a:t>(en </a:t>
            </a:r>
            <a:r>
              <a:rPr sz="1800" spc="15" dirty="0">
                <a:latin typeface="Calibri"/>
                <a:cs typeface="Calibri"/>
              </a:rPr>
              <a:t>caso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20" dirty="0">
                <a:latin typeface="Calibri"/>
                <a:cs typeface="Calibri"/>
              </a:rPr>
              <a:t>postulantes </a:t>
            </a:r>
            <a:r>
              <a:rPr sz="1800" spc="-15" dirty="0">
                <a:latin typeface="Calibri"/>
                <a:cs typeface="Calibri"/>
              </a:rPr>
              <a:t>extranjeros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20" dirty="0">
                <a:latin typeface="Calibri"/>
                <a:cs typeface="Calibri"/>
              </a:rPr>
              <a:t>postulantes  chilenos </a:t>
            </a:r>
            <a:r>
              <a:rPr sz="1800" spc="-30" dirty="0">
                <a:latin typeface="Calibri"/>
                <a:cs typeface="Calibri"/>
              </a:rPr>
              <a:t>que </a:t>
            </a:r>
            <a:r>
              <a:rPr sz="1800" spc="-25" dirty="0">
                <a:latin typeface="Calibri"/>
                <a:cs typeface="Calibri"/>
              </a:rPr>
              <a:t>no </a:t>
            </a:r>
            <a:r>
              <a:rPr sz="1800" spc="-20" dirty="0">
                <a:latin typeface="Calibri"/>
                <a:cs typeface="Calibri"/>
              </a:rPr>
              <a:t>puedan </a:t>
            </a:r>
            <a:r>
              <a:rPr sz="1800" spc="-5" dirty="0">
                <a:latin typeface="Calibri"/>
                <a:cs typeface="Calibri"/>
              </a:rPr>
              <a:t>asistir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personalmente).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56335">
              <a:lnSpc>
                <a:spcPct val="146200"/>
              </a:lnSpc>
              <a:spcBef>
                <a:spcPts val="95"/>
              </a:spcBef>
            </a:pPr>
            <a:r>
              <a:rPr dirty="0"/>
              <a:t>Etapa</a:t>
            </a:r>
            <a:r>
              <a:rPr spc="-140" dirty="0"/>
              <a:t> </a:t>
            </a:r>
            <a:r>
              <a:rPr spc="-10" dirty="0"/>
              <a:t>7:</a:t>
            </a:r>
            <a:r>
              <a:rPr spc="-20" dirty="0"/>
              <a:t> </a:t>
            </a:r>
            <a:r>
              <a:rPr spc="5" dirty="0"/>
              <a:t>Preparación</a:t>
            </a:r>
            <a:r>
              <a:rPr spc="-145" dirty="0"/>
              <a:t> </a:t>
            </a:r>
            <a:r>
              <a:rPr spc="5" dirty="0"/>
              <a:t>de</a:t>
            </a:r>
            <a:r>
              <a:rPr spc="-260" dirty="0"/>
              <a:t> </a:t>
            </a:r>
            <a:r>
              <a:rPr spc="5" dirty="0"/>
              <a:t>la</a:t>
            </a:r>
            <a:r>
              <a:rPr spc="-140" dirty="0"/>
              <a:t> </a:t>
            </a:r>
            <a:r>
              <a:rPr spc="-5" dirty="0"/>
              <a:t>entrevista</a:t>
            </a:r>
            <a:r>
              <a:rPr spc="-240" dirty="0"/>
              <a:t> </a:t>
            </a:r>
            <a:r>
              <a:rPr spc="15" dirty="0"/>
              <a:t>personal  </a:t>
            </a:r>
            <a:r>
              <a:rPr spc="-15" dirty="0">
                <a:solidFill>
                  <a:srgbClr val="FF0000"/>
                </a:solidFill>
              </a:rPr>
              <a:t>IMPORTANTE</a:t>
            </a:r>
          </a:p>
        </p:txBody>
      </p:sp>
      <p:sp>
        <p:nvSpPr>
          <p:cNvPr id="4" name="object 4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73" y="399239"/>
            <a:ext cx="1899527" cy="108688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4719" y="705012"/>
            <a:ext cx="4991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2.</a:t>
            </a:r>
            <a:r>
              <a:rPr spc="-5" dirty="0"/>
              <a:t> </a:t>
            </a:r>
            <a:r>
              <a:rPr spc="5" dirty="0"/>
              <a:t>Preparación</a:t>
            </a:r>
            <a:r>
              <a:rPr spc="-150" dirty="0"/>
              <a:t> </a:t>
            </a:r>
            <a:r>
              <a:rPr spc="5" dirty="0"/>
              <a:t>de</a:t>
            </a:r>
            <a:r>
              <a:rPr spc="-265" dirty="0"/>
              <a:t> </a:t>
            </a:r>
            <a:r>
              <a:rPr spc="5" dirty="0"/>
              <a:t>la</a:t>
            </a:r>
            <a:r>
              <a:rPr spc="-145" dirty="0"/>
              <a:t> </a:t>
            </a:r>
            <a:r>
              <a:rPr spc="-5" dirty="0"/>
              <a:t>entrevista</a:t>
            </a:r>
            <a:r>
              <a:rPr spc="-240" dirty="0"/>
              <a:t> </a:t>
            </a:r>
            <a:r>
              <a:rPr spc="15" dirty="0"/>
              <a:t>personal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1436" y="1174248"/>
            <a:ext cx="7990205" cy="40017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8800"/>
              </a:lnSpc>
              <a:spcBef>
                <a:spcPts val="125"/>
              </a:spcBef>
            </a:pPr>
            <a:r>
              <a:rPr sz="1800" spc="10" dirty="0">
                <a:latin typeface="Calibri"/>
                <a:cs typeface="Calibri"/>
              </a:rPr>
              <a:t>El </a:t>
            </a:r>
            <a:r>
              <a:rPr sz="1800" spc="-25" dirty="0">
                <a:latin typeface="Calibri"/>
                <a:cs typeface="Calibri"/>
              </a:rPr>
              <a:t>objetivo de </a:t>
            </a:r>
            <a:r>
              <a:rPr sz="1800" spc="-10" dirty="0">
                <a:latin typeface="Calibri"/>
                <a:cs typeface="Calibri"/>
              </a:rPr>
              <a:t>la </a:t>
            </a:r>
            <a:r>
              <a:rPr sz="1800" spc="-15" dirty="0">
                <a:latin typeface="Calibri"/>
                <a:cs typeface="Calibri"/>
              </a:rPr>
              <a:t>entrevista </a:t>
            </a:r>
            <a:r>
              <a:rPr sz="1800" spc="-20" dirty="0">
                <a:latin typeface="Calibri"/>
                <a:cs typeface="Calibri"/>
              </a:rPr>
              <a:t>personal </a:t>
            </a:r>
            <a:r>
              <a:rPr sz="1800" dirty="0">
                <a:latin typeface="Calibri"/>
                <a:cs typeface="Calibri"/>
              </a:rPr>
              <a:t>es </a:t>
            </a:r>
            <a:r>
              <a:rPr sz="1800" spc="-15" dirty="0">
                <a:latin typeface="Calibri"/>
                <a:cs typeface="Calibri"/>
              </a:rPr>
              <a:t>diagnosticar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15" dirty="0">
                <a:latin typeface="Calibri"/>
                <a:cs typeface="Calibri"/>
              </a:rPr>
              <a:t>potencial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5" dirty="0">
                <a:latin typeface="Calibri"/>
                <a:cs typeface="Calibri"/>
              </a:rPr>
              <a:t>cada </a:t>
            </a:r>
            <a:r>
              <a:rPr sz="1800" spc="-20" dirty="0">
                <a:latin typeface="Calibri"/>
                <a:cs typeface="Calibri"/>
              </a:rPr>
              <a:t>postulante  </a:t>
            </a:r>
            <a:r>
              <a:rPr sz="1800" spc="-15" dirty="0">
                <a:latin typeface="Calibri"/>
                <a:cs typeface="Calibri"/>
              </a:rPr>
              <a:t>para </a:t>
            </a:r>
            <a:r>
              <a:rPr sz="1800" spc="-5" dirty="0">
                <a:latin typeface="Calibri"/>
                <a:cs typeface="Calibri"/>
              </a:rPr>
              <a:t>cursar </a:t>
            </a:r>
            <a:r>
              <a:rPr sz="1800" spc="-10" dirty="0">
                <a:latin typeface="Calibri"/>
                <a:cs typeface="Calibri"/>
              </a:rPr>
              <a:t>exitosamente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20" dirty="0">
                <a:latin typeface="Calibri"/>
                <a:cs typeface="Calibri"/>
              </a:rPr>
              <a:t>Programa, considerando sus </a:t>
            </a:r>
            <a:r>
              <a:rPr sz="1800" spc="-15" dirty="0">
                <a:latin typeface="Calibri"/>
                <a:cs typeface="Calibri"/>
              </a:rPr>
              <a:t>motivaciones, </a:t>
            </a:r>
            <a:r>
              <a:rPr sz="1800" dirty="0">
                <a:latin typeface="Calibri"/>
                <a:cs typeface="Calibri"/>
              </a:rPr>
              <a:t>expectativas y  </a:t>
            </a:r>
            <a:r>
              <a:rPr sz="1800" spc="-20" dirty="0">
                <a:latin typeface="Calibri"/>
                <a:cs typeface="Calibri"/>
              </a:rPr>
              <a:t>conocimientos,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las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características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formación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previa.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este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fin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entrevista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  </a:t>
            </a:r>
            <a:r>
              <a:rPr sz="1800" spc="-20" dirty="0">
                <a:latin typeface="Calibri"/>
                <a:cs typeface="Calibri"/>
              </a:rPr>
              <a:t>desarrolla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30" dirty="0">
                <a:latin typeface="Calibri"/>
                <a:cs typeface="Calibri"/>
              </a:rPr>
              <a:t>torno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5" dirty="0">
                <a:latin typeface="Calibri"/>
                <a:cs typeface="Calibri"/>
              </a:rPr>
              <a:t>los </a:t>
            </a:r>
            <a:r>
              <a:rPr sz="1800" spc="-20" dirty="0">
                <a:latin typeface="Calibri"/>
                <a:cs typeface="Calibri"/>
              </a:rPr>
              <a:t>siguientes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puntos:</a:t>
            </a:r>
            <a:endParaRPr sz="1800">
              <a:latin typeface="Calibri"/>
              <a:cs typeface="Calibri"/>
            </a:endParaRPr>
          </a:p>
          <a:p>
            <a:pPr marL="292100" marR="851535" indent="-279400">
              <a:lnSpc>
                <a:spcPts val="2100"/>
              </a:lnSpc>
              <a:spcBef>
                <a:spcPts val="60"/>
              </a:spcBef>
              <a:buChar char="-"/>
              <a:tabLst>
                <a:tab pos="291465" algn="l"/>
                <a:tab pos="292100" algn="l"/>
              </a:tabLst>
            </a:pPr>
            <a:r>
              <a:rPr sz="1800" spc="-25" dirty="0">
                <a:latin typeface="Calibri"/>
                <a:cs typeface="Calibri"/>
              </a:rPr>
              <a:t>Fundamentos </a:t>
            </a:r>
            <a:r>
              <a:rPr sz="1800" spc="-20" dirty="0">
                <a:latin typeface="Calibri"/>
                <a:cs typeface="Calibri"/>
              </a:rPr>
              <a:t>del postulante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5" dirty="0">
                <a:latin typeface="Calibri"/>
                <a:cs typeface="Calibri"/>
              </a:rPr>
              <a:t>relación con </a:t>
            </a:r>
            <a:r>
              <a:rPr sz="1800" spc="-20" dirty="0">
                <a:latin typeface="Calibri"/>
                <a:cs typeface="Calibri"/>
              </a:rPr>
              <a:t>sus </a:t>
            </a:r>
            <a:r>
              <a:rPr sz="1800" spc="-25" dirty="0">
                <a:latin typeface="Calibri"/>
                <a:cs typeface="Calibri"/>
              </a:rPr>
              <a:t>objetivos </a:t>
            </a:r>
            <a:r>
              <a:rPr sz="1800" spc="-20" dirty="0">
                <a:latin typeface="Calibri"/>
                <a:cs typeface="Calibri"/>
              </a:rPr>
              <a:t>personales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35" dirty="0">
                <a:latin typeface="Calibri"/>
                <a:cs typeface="Calibri"/>
              </a:rPr>
              <a:t>sus  </a:t>
            </a:r>
            <a:r>
              <a:rPr sz="1800" spc="-20" dirty="0">
                <a:latin typeface="Calibri"/>
                <a:cs typeface="Calibri"/>
              </a:rPr>
              <a:t>proyecciones </a:t>
            </a:r>
            <a:r>
              <a:rPr sz="1800" spc="-25" dirty="0">
                <a:latin typeface="Calibri"/>
                <a:cs typeface="Calibri"/>
              </a:rPr>
              <a:t>futuras de </a:t>
            </a:r>
            <a:r>
              <a:rPr sz="1800" spc="-20" dirty="0">
                <a:latin typeface="Calibri"/>
                <a:cs typeface="Calibri"/>
              </a:rPr>
              <a:t>desarrollo </a:t>
            </a:r>
            <a:r>
              <a:rPr sz="1800" dirty="0">
                <a:latin typeface="Calibri"/>
                <a:cs typeface="Calibri"/>
              </a:rPr>
              <a:t>académico y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profesional.</a:t>
            </a:r>
            <a:endParaRPr sz="1800">
              <a:latin typeface="Calibri"/>
              <a:cs typeface="Calibri"/>
            </a:endParaRPr>
          </a:p>
          <a:p>
            <a:pPr marL="292100" indent="-279400">
              <a:lnSpc>
                <a:spcPts val="2039"/>
              </a:lnSpc>
              <a:buChar char="-"/>
              <a:tabLst>
                <a:tab pos="291465" algn="l"/>
                <a:tab pos="292100" algn="l"/>
              </a:tabLst>
            </a:pPr>
            <a:r>
              <a:rPr sz="1800" spc="-15" dirty="0">
                <a:latin typeface="Calibri"/>
                <a:cs typeface="Calibri"/>
              </a:rPr>
              <a:t>Manejo general </a:t>
            </a:r>
            <a:r>
              <a:rPr sz="1800" spc="-20" dirty="0">
                <a:latin typeface="Calibri"/>
                <a:cs typeface="Calibri"/>
              </a:rPr>
              <a:t>del postulante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5" dirty="0">
                <a:latin typeface="Calibri"/>
                <a:cs typeface="Calibri"/>
              </a:rPr>
              <a:t>las </a:t>
            </a:r>
            <a:r>
              <a:rPr sz="1800" dirty="0">
                <a:latin typeface="Calibri"/>
                <a:cs typeface="Calibri"/>
              </a:rPr>
              <a:t>área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15" dirty="0">
                <a:latin typeface="Calibri"/>
                <a:cs typeface="Calibri"/>
              </a:rPr>
              <a:t>competencia </a:t>
            </a:r>
            <a:r>
              <a:rPr sz="1800" spc="-20" dirty="0">
                <a:latin typeface="Calibri"/>
                <a:cs typeface="Calibri"/>
              </a:rPr>
              <a:t>del </a:t>
            </a:r>
            <a:r>
              <a:rPr sz="1800" spc="-25" dirty="0">
                <a:latin typeface="Calibri"/>
                <a:cs typeface="Calibri"/>
              </a:rPr>
              <a:t>Programa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(por</a:t>
            </a:r>
            <a:endParaRPr sz="1800">
              <a:latin typeface="Calibri"/>
              <a:cs typeface="Calibri"/>
            </a:endParaRPr>
          </a:p>
          <a:p>
            <a:pPr marL="292100" marR="532765">
              <a:lnSpc>
                <a:spcPts val="2100"/>
              </a:lnSpc>
              <a:spcBef>
                <a:spcPts val="160"/>
              </a:spcBef>
            </a:pPr>
            <a:r>
              <a:rPr sz="1800" spc="-25" dirty="0">
                <a:latin typeface="Calibri"/>
                <a:cs typeface="Calibri"/>
              </a:rPr>
              <a:t>ejemplo: </a:t>
            </a:r>
            <a:r>
              <a:rPr sz="1800" spc="-5" dirty="0">
                <a:latin typeface="Calibri"/>
                <a:cs typeface="Calibri"/>
              </a:rPr>
              <a:t>su </a:t>
            </a:r>
            <a:r>
              <a:rPr sz="1800" spc="-20" dirty="0">
                <a:latin typeface="Calibri"/>
                <a:cs typeface="Calibri"/>
              </a:rPr>
              <a:t>conocimiento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15" dirty="0">
                <a:latin typeface="Calibri"/>
                <a:cs typeface="Calibri"/>
              </a:rPr>
              <a:t>conceptos </a:t>
            </a:r>
            <a:r>
              <a:rPr sz="1800" spc="-10" dirty="0">
                <a:latin typeface="Calibri"/>
                <a:cs typeface="Calibri"/>
              </a:rPr>
              <a:t>básicos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35" dirty="0">
                <a:latin typeface="Calibri"/>
                <a:cs typeface="Calibri"/>
              </a:rPr>
              <a:t>biología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15" dirty="0">
                <a:latin typeface="Calibri"/>
                <a:cs typeface="Calibri"/>
              </a:rPr>
              <a:t>química, </a:t>
            </a:r>
            <a:r>
              <a:rPr sz="1800" spc="-10" dirty="0">
                <a:latin typeface="Calibri"/>
                <a:cs typeface="Calibri"/>
              </a:rPr>
              <a:t>teorías,  </a:t>
            </a:r>
            <a:r>
              <a:rPr sz="1800" spc="-20" dirty="0">
                <a:latin typeface="Calibri"/>
                <a:cs typeface="Calibri"/>
              </a:rPr>
              <a:t>procesos/patrones </a:t>
            </a:r>
            <a:r>
              <a:rPr sz="1800" spc="-10" dirty="0">
                <a:latin typeface="Calibri"/>
                <a:cs typeface="Calibri"/>
              </a:rPr>
              <a:t>relevantes,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5" dirty="0">
                <a:latin typeface="Calibri"/>
                <a:cs typeface="Calibri"/>
              </a:rPr>
              <a:t>su </a:t>
            </a:r>
            <a:r>
              <a:rPr sz="1800" spc="-15" dirty="0">
                <a:latin typeface="Calibri"/>
                <a:cs typeface="Calibri"/>
              </a:rPr>
              <a:t>manejo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15" dirty="0">
                <a:latin typeface="Calibri"/>
                <a:cs typeface="Calibri"/>
              </a:rPr>
              <a:t>herramientas </a:t>
            </a:r>
            <a:r>
              <a:rPr sz="1800" dirty="0">
                <a:latin typeface="Calibri"/>
                <a:cs typeface="Calibri"/>
              </a:rPr>
              <a:t>estadísticas o </a:t>
            </a:r>
            <a:r>
              <a:rPr sz="1800" spc="-50" dirty="0">
                <a:latin typeface="Calibri"/>
                <a:cs typeface="Calibri"/>
              </a:rPr>
              <a:t>de  </a:t>
            </a:r>
            <a:r>
              <a:rPr sz="1800" spc="-5" dirty="0">
                <a:latin typeface="Calibri"/>
                <a:cs typeface="Calibri"/>
              </a:rPr>
              <a:t>análisis, </a:t>
            </a:r>
            <a:r>
              <a:rPr sz="1800" spc="-20" dirty="0">
                <a:latin typeface="Calibri"/>
                <a:cs typeface="Calibri"/>
              </a:rPr>
              <a:t>entre </a:t>
            </a:r>
            <a:r>
              <a:rPr sz="1800" spc="-30" dirty="0">
                <a:latin typeface="Calibri"/>
                <a:cs typeface="Calibri"/>
              </a:rPr>
              <a:t>otros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aspectos).</a:t>
            </a:r>
            <a:endParaRPr sz="1800">
              <a:latin typeface="Calibri"/>
              <a:cs typeface="Calibri"/>
            </a:endParaRPr>
          </a:p>
          <a:p>
            <a:pPr marL="292100" marR="74930" indent="-279400">
              <a:lnSpc>
                <a:spcPts val="2100"/>
              </a:lnSpc>
              <a:spcBef>
                <a:spcPts val="100"/>
              </a:spcBef>
              <a:buChar char="-"/>
              <a:tabLst>
                <a:tab pos="291465" algn="l"/>
                <a:tab pos="292100" algn="l"/>
              </a:tabLst>
            </a:pPr>
            <a:r>
              <a:rPr sz="1800" dirty="0">
                <a:latin typeface="Calibri"/>
                <a:cs typeface="Calibri"/>
              </a:rPr>
              <a:t>Nivel </a:t>
            </a:r>
            <a:r>
              <a:rPr sz="1800" spc="-25" dirty="0">
                <a:latin typeface="Calibri"/>
                <a:cs typeface="Calibri"/>
              </a:rPr>
              <a:t>de comprensión </a:t>
            </a:r>
            <a:r>
              <a:rPr sz="1800" spc="-10" dirty="0">
                <a:latin typeface="Calibri"/>
                <a:cs typeface="Calibri"/>
              </a:rPr>
              <a:t>lectora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25" dirty="0">
                <a:latin typeface="Calibri"/>
                <a:cs typeface="Calibri"/>
              </a:rPr>
              <a:t>inglés </a:t>
            </a:r>
            <a:r>
              <a:rPr sz="1800" spc="-10" dirty="0">
                <a:latin typeface="Calibri"/>
                <a:cs typeface="Calibri"/>
              </a:rPr>
              <a:t>científico </a:t>
            </a:r>
            <a:r>
              <a:rPr sz="1800" spc="-20" dirty="0">
                <a:latin typeface="Calibri"/>
                <a:cs typeface="Calibri"/>
              </a:rPr>
              <a:t>(incluye </a:t>
            </a:r>
            <a:r>
              <a:rPr sz="1800" spc="-35" dirty="0">
                <a:latin typeface="Calibri"/>
                <a:cs typeface="Calibri"/>
              </a:rPr>
              <a:t>una </a:t>
            </a:r>
            <a:r>
              <a:rPr sz="1800" spc="-5" dirty="0">
                <a:latin typeface="Calibri"/>
                <a:cs typeface="Calibri"/>
              </a:rPr>
              <a:t>evaluación </a:t>
            </a:r>
            <a:r>
              <a:rPr sz="1800" spc="-25" dirty="0">
                <a:latin typeface="Calibri"/>
                <a:cs typeface="Calibri"/>
              </a:rPr>
              <a:t>durante </a:t>
            </a:r>
            <a:r>
              <a:rPr sz="1800" spc="-10" dirty="0">
                <a:latin typeface="Calibri"/>
                <a:cs typeface="Calibri"/>
              </a:rPr>
              <a:t>la  </a:t>
            </a:r>
            <a:r>
              <a:rPr sz="1800" spc="-15" dirty="0">
                <a:latin typeface="Calibri"/>
                <a:cs typeface="Calibri"/>
              </a:rPr>
              <a:t>entrevista).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Times New Roman"/>
              <a:cs typeface="Times New Roman"/>
            </a:endParaRPr>
          </a:p>
          <a:p>
            <a:pPr marL="130810" algn="ctr">
              <a:lnSpc>
                <a:spcPct val="100000"/>
              </a:lnSpc>
            </a:pPr>
            <a:r>
              <a:rPr sz="2400" b="1" spc="-20" dirty="0">
                <a:latin typeface="Calibri"/>
                <a:cs typeface="Calibri"/>
              </a:rPr>
              <a:t>--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Término</a:t>
            </a:r>
            <a:r>
              <a:rPr sz="2400" b="1" spc="-235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de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1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guía.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Les </a:t>
            </a:r>
            <a:r>
              <a:rPr sz="2400" b="1" spc="10" dirty="0">
                <a:latin typeface="Calibri"/>
                <a:cs typeface="Calibri"/>
              </a:rPr>
              <a:t>deseamos</a:t>
            </a:r>
            <a:r>
              <a:rPr sz="2400" b="1" spc="-20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éxito!</a:t>
            </a:r>
            <a:r>
              <a:rPr sz="2400" b="1" spc="-125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--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3600" y="6235700"/>
            <a:ext cx="2666999" cy="86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896181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8499" y="1358900"/>
            <a:ext cx="4356100" cy="576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5723" y="515111"/>
            <a:ext cx="48323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1:</a:t>
            </a:r>
            <a:r>
              <a:rPr sz="1600" b="1" spc="-10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Creación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cuenta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en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Ficha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Postulación</a:t>
            </a:r>
            <a:r>
              <a:rPr sz="1600" b="1" spc="-12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UCSC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6461" y="905997"/>
            <a:ext cx="31432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25" dirty="0">
                <a:solidFill>
                  <a:srgbClr val="7030A0"/>
                </a:solidFill>
                <a:latin typeface="Calibri"/>
                <a:cs typeface="Calibri"/>
              </a:rPr>
              <a:t>c2) </a:t>
            </a:r>
            <a:r>
              <a:rPr sz="2000" b="0" spc="5" dirty="0">
                <a:solidFill>
                  <a:srgbClr val="7030A0"/>
                </a:solidFill>
                <a:latin typeface="Calibri"/>
                <a:cs typeface="Calibri"/>
              </a:rPr>
              <a:t>Postulantes</a:t>
            </a:r>
            <a:r>
              <a:rPr sz="2000" b="0" spc="-1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EXTRANJEROS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3449" y="2368550"/>
            <a:ext cx="2311400" cy="279400"/>
          </a:xfrm>
          <a:custGeom>
            <a:avLst/>
            <a:gdLst/>
            <a:ahLst/>
            <a:cxnLst/>
            <a:rect l="l" t="t" r="r" b="b"/>
            <a:pathLst>
              <a:path w="2311400" h="279400">
                <a:moveTo>
                  <a:pt x="0" y="0"/>
                </a:moveTo>
                <a:lnTo>
                  <a:pt x="2311400" y="0"/>
                </a:lnTo>
                <a:lnTo>
                  <a:pt x="2311400" y="279399"/>
                </a:lnTo>
                <a:lnTo>
                  <a:pt x="0" y="27939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0075" y="1673669"/>
            <a:ext cx="3978910" cy="48971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233679">
              <a:lnSpc>
                <a:spcPts val="2100"/>
              </a:lnSpc>
              <a:spcBef>
                <a:spcPts val="219"/>
              </a:spcBef>
            </a:pPr>
            <a:r>
              <a:rPr sz="1800" spc="-10" dirty="0">
                <a:latin typeface="Calibri"/>
                <a:cs typeface="Calibri"/>
              </a:rPr>
              <a:t>Completar </a:t>
            </a:r>
            <a:r>
              <a:rPr sz="1800" spc="-25" dirty="0">
                <a:latin typeface="Calibri"/>
                <a:cs typeface="Calibri"/>
              </a:rPr>
              <a:t>los </a:t>
            </a:r>
            <a:r>
              <a:rPr sz="1800" spc="-15" dirty="0">
                <a:latin typeface="Calibri"/>
                <a:cs typeface="Calibri"/>
              </a:rPr>
              <a:t>campos </a:t>
            </a:r>
            <a:r>
              <a:rPr sz="1800" spc="-20" dirty="0">
                <a:latin typeface="Calibri"/>
                <a:cs typeface="Calibri"/>
              </a:rPr>
              <a:t>indicados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5" dirty="0">
                <a:latin typeface="Calibri"/>
                <a:cs typeface="Calibri"/>
              </a:rPr>
              <a:t>“crear  </a:t>
            </a:r>
            <a:r>
              <a:rPr sz="1800" spc="-25" dirty="0">
                <a:latin typeface="Calibri"/>
                <a:cs typeface="Calibri"/>
              </a:rPr>
              <a:t>nuevo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usuario”.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30"/>
              </a:lnSpc>
            </a:pPr>
            <a:r>
              <a:rPr sz="1800" spc="10" dirty="0">
                <a:latin typeface="Calibri"/>
                <a:cs typeface="Calibri"/>
              </a:rPr>
              <a:t>Nota:</a:t>
            </a:r>
            <a:endParaRPr sz="1800">
              <a:latin typeface="Calibri"/>
              <a:cs typeface="Calibri"/>
            </a:endParaRPr>
          </a:p>
          <a:p>
            <a:pPr marL="292100" marR="504190" indent="-279400">
              <a:lnSpc>
                <a:spcPts val="2100"/>
              </a:lnSpc>
              <a:spcBef>
                <a:spcPts val="90"/>
              </a:spcBef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spc="5" dirty="0">
                <a:latin typeface="Calibri"/>
                <a:cs typeface="Calibri"/>
              </a:rPr>
              <a:t>Clave</a:t>
            </a:r>
            <a:r>
              <a:rPr sz="1800" spc="5" dirty="0">
                <a:latin typeface="Calibri"/>
                <a:cs typeface="Calibri"/>
              </a:rPr>
              <a:t>: </a:t>
            </a:r>
            <a:r>
              <a:rPr sz="1800" spc="15" dirty="0">
                <a:latin typeface="Calibri"/>
                <a:cs typeface="Calibri"/>
              </a:rPr>
              <a:t>No </a:t>
            </a:r>
            <a:r>
              <a:rPr sz="1800" spc="-25" dirty="0">
                <a:latin typeface="Calibri"/>
                <a:cs typeface="Calibri"/>
              </a:rPr>
              <a:t>olvide </a:t>
            </a:r>
            <a:r>
              <a:rPr sz="1800" spc="-10" dirty="0">
                <a:latin typeface="Calibri"/>
                <a:cs typeface="Calibri"/>
              </a:rPr>
              <a:t>conservar la</a:t>
            </a:r>
            <a:r>
              <a:rPr sz="1800" spc="-29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clave  </a:t>
            </a:r>
            <a:r>
              <a:rPr sz="1800" spc="-15" dirty="0">
                <a:latin typeface="Calibri"/>
                <a:cs typeface="Calibri"/>
              </a:rPr>
              <a:t>registrada.</a:t>
            </a:r>
            <a:endParaRPr sz="1800">
              <a:latin typeface="Calibri"/>
              <a:cs typeface="Calibri"/>
            </a:endParaRPr>
          </a:p>
          <a:p>
            <a:pPr marL="292100" indent="-279400">
              <a:lnSpc>
                <a:spcPts val="2039"/>
              </a:lnSpc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spc="-5" dirty="0">
                <a:latin typeface="Calibri"/>
                <a:cs typeface="Calibri"/>
              </a:rPr>
              <a:t>Email</a:t>
            </a:r>
            <a:r>
              <a:rPr sz="1800" spc="-5" dirty="0">
                <a:latin typeface="Calibri"/>
                <a:cs typeface="Calibri"/>
              </a:rPr>
              <a:t>: </a:t>
            </a:r>
            <a:r>
              <a:rPr sz="1800" spc="-15" dirty="0">
                <a:latin typeface="Calibri"/>
                <a:cs typeface="Calibri"/>
              </a:rPr>
              <a:t>Se utilizará para </a:t>
            </a:r>
            <a:r>
              <a:rPr sz="1800" spc="-30" dirty="0">
                <a:latin typeface="Calibri"/>
                <a:cs typeface="Calibri"/>
              </a:rPr>
              <a:t>toda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</a:t>
            </a:r>
            <a:endParaRPr sz="1800">
              <a:latin typeface="Calibri"/>
              <a:cs typeface="Calibri"/>
            </a:endParaRPr>
          </a:p>
          <a:p>
            <a:pPr marL="292100" marR="104775">
              <a:lnSpc>
                <a:spcPct val="98100"/>
              </a:lnSpc>
              <a:spcBef>
                <a:spcPts val="80"/>
              </a:spcBef>
            </a:pPr>
            <a:r>
              <a:rPr sz="1800" spc="-10" dirty="0">
                <a:latin typeface="Calibri"/>
                <a:cs typeface="Calibri"/>
              </a:rPr>
              <a:t>comunicación relacionada </a:t>
            </a:r>
            <a:r>
              <a:rPr sz="1800" spc="-5" dirty="0">
                <a:latin typeface="Calibri"/>
                <a:cs typeface="Calibri"/>
              </a:rPr>
              <a:t>con </a:t>
            </a:r>
            <a:r>
              <a:rPr sz="1800" spc="-10" dirty="0">
                <a:latin typeface="Calibri"/>
                <a:cs typeface="Calibri"/>
              </a:rPr>
              <a:t>la  </a:t>
            </a:r>
            <a:r>
              <a:rPr sz="1800" spc="-20" dirty="0">
                <a:latin typeface="Calibri"/>
                <a:cs typeface="Calibri"/>
              </a:rPr>
              <a:t>postulación </a:t>
            </a:r>
            <a:r>
              <a:rPr sz="1800" spc="-60" dirty="0">
                <a:latin typeface="Calibri"/>
                <a:cs typeface="Calibri"/>
              </a:rPr>
              <a:t>y,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15" dirty="0">
                <a:latin typeface="Calibri"/>
                <a:cs typeface="Calibri"/>
              </a:rPr>
              <a:t>caso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aceptación </a:t>
            </a:r>
            <a:r>
              <a:rPr sz="1800" spc="15" dirty="0">
                <a:latin typeface="Calibri"/>
                <a:cs typeface="Calibri"/>
              </a:rPr>
              <a:t>al  </a:t>
            </a:r>
            <a:r>
              <a:rPr sz="1800" spc="-20" dirty="0">
                <a:latin typeface="Calibri"/>
                <a:cs typeface="Calibri"/>
              </a:rPr>
              <a:t>Programa, </a:t>
            </a:r>
            <a:r>
              <a:rPr sz="1800" spc="-15" dirty="0">
                <a:latin typeface="Calibri"/>
                <a:cs typeface="Calibri"/>
              </a:rPr>
              <a:t>para entregar </a:t>
            </a:r>
            <a:r>
              <a:rPr sz="1800" spc="-25" dirty="0">
                <a:latin typeface="Calibri"/>
                <a:cs typeface="Calibri"/>
              </a:rPr>
              <a:t>información  </a:t>
            </a:r>
            <a:r>
              <a:rPr sz="1800" spc="-30" dirty="0">
                <a:latin typeface="Calibri"/>
                <a:cs typeface="Calibri"/>
              </a:rPr>
              <a:t>sobre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10" dirty="0">
                <a:latin typeface="Calibri"/>
                <a:cs typeface="Calibri"/>
              </a:rPr>
              <a:t>inicio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5" dirty="0">
                <a:latin typeface="Calibri"/>
                <a:cs typeface="Calibri"/>
              </a:rPr>
              <a:t>las </a:t>
            </a:r>
            <a:r>
              <a:rPr sz="1800" spc="-5" dirty="0">
                <a:latin typeface="Calibri"/>
                <a:cs typeface="Calibri"/>
              </a:rPr>
              <a:t>actividades. </a:t>
            </a:r>
            <a:r>
              <a:rPr sz="1800" spc="-30" dirty="0">
                <a:latin typeface="Calibri"/>
                <a:cs typeface="Calibri"/>
              </a:rPr>
              <a:t>Por </a:t>
            </a:r>
            <a:r>
              <a:rPr sz="1800" spc="-10" dirty="0">
                <a:latin typeface="Calibri"/>
                <a:cs typeface="Calibri"/>
              </a:rPr>
              <a:t>lo  </a:t>
            </a:r>
            <a:r>
              <a:rPr sz="1800" spc="-15" dirty="0">
                <a:latin typeface="Calibri"/>
                <a:cs typeface="Calibri"/>
              </a:rPr>
              <a:t>tanto, </a:t>
            </a:r>
            <a:r>
              <a:rPr sz="1800" dirty="0">
                <a:latin typeface="Calibri"/>
                <a:cs typeface="Calibri"/>
              </a:rPr>
              <a:t>es </a:t>
            </a:r>
            <a:r>
              <a:rPr sz="1800" spc="-25" dirty="0">
                <a:latin typeface="Calibri"/>
                <a:cs typeface="Calibri"/>
              </a:rPr>
              <a:t>importante </a:t>
            </a:r>
            <a:r>
              <a:rPr sz="1800" spc="-35" dirty="0">
                <a:latin typeface="Calibri"/>
                <a:cs typeface="Calibri"/>
              </a:rPr>
              <a:t>que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5" dirty="0">
                <a:latin typeface="Calibri"/>
                <a:cs typeface="Calibri"/>
              </a:rPr>
              <a:t>email  </a:t>
            </a:r>
            <a:r>
              <a:rPr sz="1800" spc="-15" dirty="0">
                <a:latin typeface="Calibri"/>
                <a:cs typeface="Calibri"/>
              </a:rPr>
              <a:t>indicado </a:t>
            </a:r>
            <a:r>
              <a:rPr sz="1800" spc="-5" dirty="0">
                <a:latin typeface="Calibri"/>
                <a:cs typeface="Calibri"/>
              </a:rPr>
              <a:t>esté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vigente.</a:t>
            </a:r>
            <a:endParaRPr sz="1800">
              <a:latin typeface="Calibri"/>
              <a:cs typeface="Calibri"/>
            </a:endParaRPr>
          </a:p>
          <a:p>
            <a:pPr marL="292100" marR="55244" indent="-279400">
              <a:lnSpc>
                <a:spcPts val="2100"/>
              </a:lnSpc>
              <a:spcBef>
                <a:spcPts val="160"/>
              </a:spcBef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spc="25" dirty="0">
                <a:latin typeface="Calibri"/>
                <a:cs typeface="Calibri"/>
              </a:rPr>
              <a:t>Segundo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nombre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19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En</a:t>
            </a:r>
            <a:r>
              <a:rPr sz="1800" spc="-16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caso</a:t>
            </a:r>
            <a:r>
              <a:rPr sz="1800" spc="-17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no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contar  </a:t>
            </a:r>
            <a:r>
              <a:rPr sz="1800" spc="-5" dirty="0">
                <a:latin typeface="Calibri"/>
                <a:cs typeface="Calibri"/>
              </a:rPr>
              <a:t>con </a:t>
            </a:r>
            <a:r>
              <a:rPr sz="1800" spc="-35" dirty="0">
                <a:latin typeface="Calibri"/>
                <a:cs typeface="Calibri"/>
              </a:rPr>
              <a:t>uno, </a:t>
            </a:r>
            <a:r>
              <a:rPr sz="1800" spc="-10" dirty="0">
                <a:latin typeface="Calibri"/>
                <a:cs typeface="Calibri"/>
              </a:rPr>
              <a:t>dejar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blanco.</a:t>
            </a:r>
            <a:endParaRPr sz="1800">
              <a:latin typeface="Calibri"/>
              <a:cs typeface="Calibri"/>
            </a:endParaRPr>
          </a:p>
          <a:p>
            <a:pPr marL="292100" marR="5080" indent="-279400">
              <a:lnSpc>
                <a:spcPts val="2100"/>
              </a:lnSpc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spc="-10" dirty="0">
                <a:latin typeface="Calibri"/>
                <a:cs typeface="Calibri"/>
              </a:rPr>
              <a:t>Apellido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Materno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En</a:t>
            </a:r>
            <a:r>
              <a:rPr sz="1800" spc="-16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caso</a:t>
            </a:r>
            <a:r>
              <a:rPr sz="1800" spc="-1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no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contar  </a:t>
            </a:r>
            <a:r>
              <a:rPr sz="1800" spc="-5" dirty="0">
                <a:latin typeface="Calibri"/>
                <a:cs typeface="Calibri"/>
              </a:rPr>
              <a:t>con </a:t>
            </a:r>
            <a:r>
              <a:rPr sz="1800" spc="-30" dirty="0">
                <a:latin typeface="Calibri"/>
                <a:cs typeface="Calibri"/>
              </a:rPr>
              <a:t>segundo </a:t>
            </a:r>
            <a:r>
              <a:rPr sz="1800" spc="-20" dirty="0">
                <a:latin typeface="Calibri"/>
                <a:cs typeface="Calibri"/>
              </a:rPr>
              <a:t>apellido, </a:t>
            </a:r>
            <a:r>
              <a:rPr sz="1800" spc="-15" dirty="0">
                <a:latin typeface="Calibri"/>
                <a:cs typeface="Calibri"/>
              </a:rPr>
              <a:t>repetir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229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primer</a:t>
            </a:r>
            <a:endParaRPr sz="1800">
              <a:latin typeface="Calibri"/>
              <a:cs typeface="Calibri"/>
            </a:endParaRPr>
          </a:p>
          <a:p>
            <a:pPr marL="292100">
              <a:lnSpc>
                <a:spcPts val="2140"/>
              </a:lnSpc>
            </a:pPr>
            <a:r>
              <a:rPr sz="1800" spc="-20" dirty="0">
                <a:latin typeface="Calibri"/>
                <a:cs typeface="Calibri"/>
              </a:rPr>
              <a:t>apellido.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723" y="515111"/>
            <a:ext cx="48323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1:</a:t>
            </a:r>
            <a:r>
              <a:rPr sz="1600" b="1" spc="-10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Creación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cuenta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en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Ficha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Postulación</a:t>
            </a:r>
            <a:r>
              <a:rPr sz="1600" b="1" spc="-12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UCSC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6461" y="905997"/>
            <a:ext cx="1804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20" dirty="0">
                <a:solidFill>
                  <a:srgbClr val="7030A0"/>
                </a:solidFill>
                <a:latin typeface="Calibri"/>
                <a:cs typeface="Calibri"/>
              </a:rPr>
              <a:t>d) Cuenta</a:t>
            </a:r>
            <a:r>
              <a:rPr sz="2000" b="0" spc="-24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0" dirty="0">
                <a:solidFill>
                  <a:srgbClr val="7030A0"/>
                </a:solidFill>
                <a:latin typeface="Calibri"/>
                <a:cs typeface="Calibri"/>
              </a:rPr>
              <a:t>creada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52700" y="3200400"/>
            <a:ext cx="4953000" cy="161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42050" y="4248150"/>
            <a:ext cx="1092200" cy="355600"/>
          </a:xfrm>
          <a:custGeom>
            <a:avLst/>
            <a:gdLst/>
            <a:ahLst/>
            <a:cxnLst/>
            <a:rect l="l" t="t" r="r" b="b"/>
            <a:pathLst>
              <a:path w="1092200" h="355600">
                <a:moveTo>
                  <a:pt x="0" y="0"/>
                </a:moveTo>
                <a:lnTo>
                  <a:pt x="1092199" y="0"/>
                </a:lnTo>
                <a:lnTo>
                  <a:pt x="1092199" y="355599"/>
                </a:lnTo>
                <a:lnTo>
                  <a:pt x="0" y="35559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2356" y="711432"/>
            <a:ext cx="72980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5" dirty="0"/>
              <a:t>Etapa</a:t>
            </a:r>
            <a:r>
              <a:rPr sz="2200" spc="-190" dirty="0"/>
              <a:t> </a:t>
            </a:r>
            <a:r>
              <a:rPr sz="2200" spc="-10" dirty="0"/>
              <a:t>2:</a:t>
            </a:r>
            <a:r>
              <a:rPr sz="2200" spc="-5" dirty="0"/>
              <a:t> </a:t>
            </a:r>
            <a:r>
              <a:rPr sz="2200" dirty="0"/>
              <a:t>Ingreso</a:t>
            </a:r>
            <a:r>
              <a:rPr sz="2200" spc="-190" dirty="0"/>
              <a:t> </a:t>
            </a:r>
            <a:r>
              <a:rPr sz="2200" dirty="0"/>
              <a:t>a</a:t>
            </a:r>
            <a:r>
              <a:rPr sz="2200" spc="15" dirty="0"/>
              <a:t> </a:t>
            </a:r>
            <a:r>
              <a:rPr sz="2200" spc="-25" dirty="0"/>
              <a:t>la</a:t>
            </a:r>
            <a:r>
              <a:rPr sz="2200" spc="10" dirty="0"/>
              <a:t> </a:t>
            </a:r>
            <a:r>
              <a:rPr sz="2200" spc="5" dirty="0"/>
              <a:t>cuenta</a:t>
            </a:r>
            <a:r>
              <a:rPr sz="2200" spc="-185" dirty="0"/>
              <a:t> </a:t>
            </a:r>
            <a:r>
              <a:rPr sz="2200" dirty="0"/>
              <a:t>e</a:t>
            </a:r>
            <a:r>
              <a:rPr sz="2200" spc="-110" dirty="0"/>
              <a:t> </a:t>
            </a:r>
            <a:r>
              <a:rPr sz="2200" spc="-25" dirty="0"/>
              <a:t>inicio</a:t>
            </a:r>
            <a:r>
              <a:rPr sz="2200" spc="114" dirty="0"/>
              <a:t> </a:t>
            </a:r>
            <a:r>
              <a:rPr sz="2200" spc="5" dirty="0"/>
              <a:t>de</a:t>
            </a:r>
            <a:r>
              <a:rPr sz="2200" spc="-110" dirty="0"/>
              <a:t> </a:t>
            </a:r>
            <a:r>
              <a:rPr sz="2200" spc="10" dirty="0"/>
              <a:t>una</a:t>
            </a:r>
            <a:r>
              <a:rPr sz="2200" spc="-85" dirty="0"/>
              <a:t> </a:t>
            </a:r>
            <a:r>
              <a:rPr sz="2200" spc="-15" dirty="0"/>
              <a:t>Ficha</a:t>
            </a:r>
            <a:r>
              <a:rPr sz="2200" spc="10" dirty="0"/>
              <a:t> </a:t>
            </a:r>
            <a:r>
              <a:rPr sz="2200" spc="5" dirty="0"/>
              <a:t>de</a:t>
            </a:r>
            <a:r>
              <a:rPr sz="2200" spc="-105" dirty="0"/>
              <a:t> </a:t>
            </a:r>
            <a:r>
              <a:rPr sz="2200" dirty="0"/>
              <a:t>Postulación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917749" y="1270839"/>
            <a:ext cx="7440930" cy="1231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20" dirty="0">
                <a:solidFill>
                  <a:srgbClr val="7030A0"/>
                </a:solidFill>
                <a:latin typeface="Calibri"/>
                <a:cs typeface="Calibri"/>
              </a:rPr>
              <a:t>a)</a:t>
            </a:r>
            <a:r>
              <a:rPr sz="2000" spc="-6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030A0"/>
                </a:solidFill>
                <a:latin typeface="Calibri"/>
                <a:cs typeface="Calibri"/>
              </a:rPr>
              <a:t>Ingreso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ts val="2300"/>
              </a:lnSpc>
            </a:pPr>
            <a:r>
              <a:rPr sz="2000" spc="10" dirty="0">
                <a:latin typeface="Calibri"/>
                <a:cs typeface="Calibri"/>
              </a:rPr>
              <a:t>En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http://fichapostulacion.ucsc.cl/</a:t>
            </a:r>
            <a:r>
              <a:rPr sz="2000" spc="380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ingresar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RUT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pasaporte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6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la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clave  registrada.</a:t>
            </a:r>
            <a:r>
              <a:rPr sz="2000" spc="-16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Copiar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código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de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verificación.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72639" y="2621183"/>
            <a:ext cx="5067467" cy="4348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3950" y="2952750"/>
            <a:ext cx="723900" cy="165100"/>
          </a:xfrm>
          <a:custGeom>
            <a:avLst/>
            <a:gdLst/>
            <a:ahLst/>
            <a:cxnLst/>
            <a:rect l="l" t="t" r="r" b="b"/>
            <a:pathLst>
              <a:path w="723900" h="165100">
                <a:moveTo>
                  <a:pt x="0" y="0"/>
                </a:moveTo>
                <a:lnTo>
                  <a:pt x="723900" y="0"/>
                </a:lnTo>
                <a:lnTo>
                  <a:pt x="723900" y="165100"/>
                </a:lnTo>
                <a:lnTo>
                  <a:pt x="0" y="165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33950" y="2952750"/>
            <a:ext cx="723900" cy="165100"/>
          </a:xfrm>
          <a:custGeom>
            <a:avLst/>
            <a:gdLst/>
            <a:ahLst/>
            <a:cxnLst/>
            <a:rect l="l" t="t" r="r" b="b"/>
            <a:pathLst>
              <a:path w="723900" h="165100">
                <a:moveTo>
                  <a:pt x="0" y="0"/>
                </a:moveTo>
                <a:lnTo>
                  <a:pt x="723899" y="0"/>
                </a:lnTo>
                <a:lnTo>
                  <a:pt x="723899" y="165099"/>
                </a:lnTo>
                <a:lnTo>
                  <a:pt x="0" y="16509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33950" y="3562350"/>
            <a:ext cx="723900" cy="152400"/>
          </a:xfrm>
          <a:custGeom>
            <a:avLst/>
            <a:gdLst/>
            <a:ahLst/>
            <a:cxnLst/>
            <a:rect l="l" t="t" r="r" b="b"/>
            <a:pathLst>
              <a:path w="723900" h="152400">
                <a:moveTo>
                  <a:pt x="0" y="0"/>
                </a:moveTo>
                <a:lnTo>
                  <a:pt x="723900" y="0"/>
                </a:lnTo>
                <a:lnTo>
                  <a:pt x="723900" y="152401"/>
                </a:lnTo>
                <a:lnTo>
                  <a:pt x="0" y="1524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33950" y="3562350"/>
            <a:ext cx="723900" cy="152400"/>
          </a:xfrm>
          <a:custGeom>
            <a:avLst/>
            <a:gdLst/>
            <a:ahLst/>
            <a:cxnLst/>
            <a:rect l="l" t="t" r="r" b="b"/>
            <a:pathLst>
              <a:path w="723900" h="152400">
                <a:moveTo>
                  <a:pt x="0" y="0"/>
                </a:moveTo>
                <a:lnTo>
                  <a:pt x="723899" y="0"/>
                </a:lnTo>
                <a:lnTo>
                  <a:pt x="723899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33950" y="4667250"/>
            <a:ext cx="723900" cy="152400"/>
          </a:xfrm>
          <a:custGeom>
            <a:avLst/>
            <a:gdLst/>
            <a:ahLst/>
            <a:cxnLst/>
            <a:rect l="l" t="t" r="r" b="b"/>
            <a:pathLst>
              <a:path w="723900" h="152400">
                <a:moveTo>
                  <a:pt x="0" y="0"/>
                </a:moveTo>
                <a:lnTo>
                  <a:pt x="723900" y="0"/>
                </a:lnTo>
                <a:lnTo>
                  <a:pt x="7239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33950" y="4667250"/>
            <a:ext cx="723900" cy="152400"/>
          </a:xfrm>
          <a:custGeom>
            <a:avLst/>
            <a:gdLst/>
            <a:ahLst/>
            <a:cxnLst/>
            <a:rect l="l" t="t" r="r" b="b"/>
            <a:pathLst>
              <a:path w="723900" h="152400">
                <a:moveTo>
                  <a:pt x="0" y="0"/>
                </a:moveTo>
                <a:lnTo>
                  <a:pt x="723899" y="0"/>
                </a:lnTo>
                <a:lnTo>
                  <a:pt x="723899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89449" y="5251450"/>
            <a:ext cx="1092200" cy="393700"/>
          </a:xfrm>
          <a:custGeom>
            <a:avLst/>
            <a:gdLst/>
            <a:ahLst/>
            <a:cxnLst/>
            <a:rect l="l" t="t" r="r" b="b"/>
            <a:pathLst>
              <a:path w="1092200" h="393700">
                <a:moveTo>
                  <a:pt x="0" y="0"/>
                </a:moveTo>
                <a:lnTo>
                  <a:pt x="1092200" y="0"/>
                </a:lnTo>
                <a:lnTo>
                  <a:pt x="1092200" y="393699"/>
                </a:lnTo>
                <a:lnTo>
                  <a:pt x="0" y="39369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00083"/>
            <a:ext cx="1286932" cy="7363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723" y="515111"/>
            <a:ext cx="532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2:</a:t>
            </a:r>
            <a:r>
              <a:rPr sz="1600" b="1" spc="-1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Ingreso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cuenta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inicio</a:t>
            </a:r>
            <a:r>
              <a:rPr sz="1600" b="1" spc="-125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25" dirty="0">
                <a:latin typeface="Calibri"/>
                <a:cs typeface="Calibri"/>
              </a:rPr>
              <a:t>una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Ficha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Postulación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749" y="991589"/>
            <a:ext cx="49129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20" dirty="0">
                <a:solidFill>
                  <a:srgbClr val="7030A0"/>
                </a:solidFill>
                <a:latin typeface="Calibri"/>
                <a:cs typeface="Calibri"/>
              </a:rPr>
              <a:t>b)</a:t>
            </a:r>
            <a:r>
              <a:rPr sz="2000" b="0" spc="-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-15" dirty="0">
                <a:solidFill>
                  <a:srgbClr val="7030A0"/>
                </a:solidFill>
                <a:latin typeface="Calibri"/>
                <a:cs typeface="Calibri"/>
              </a:rPr>
              <a:t>Leer</a:t>
            </a:r>
            <a:r>
              <a:rPr sz="2000" b="0" spc="-4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25" dirty="0">
                <a:solidFill>
                  <a:srgbClr val="7030A0"/>
                </a:solidFill>
                <a:latin typeface="Calibri"/>
                <a:cs typeface="Calibri"/>
              </a:rPr>
              <a:t>las</a:t>
            </a:r>
            <a:r>
              <a:rPr sz="2000" b="0" spc="-13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5" dirty="0">
                <a:solidFill>
                  <a:srgbClr val="7030A0"/>
                </a:solidFill>
                <a:latin typeface="Calibri"/>
                <a:cs typeface="Calibri"/>
              </a:rPr>
              <a:t>condiciones</a:t>
            </a:r>
            <a:r>
              <a:rPr sz="2000" b="0" spc="-13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5" dirty="0">
                <a:solidFill>
                  <a:srgbClr val="7030A0"/>
                </a:solidFill>
                <a:latin typeface="Calibri"/>
                <a:cs typeface="Calibri"/>
              </a:rPr>
              <a:t>del</a:t>
            </a:r>
            <a:r>
              <a:rPr sz="2000" b="0" spc="-1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7030A0"/>
                </a:solidFill>
                <a:latin typeface="Calibri"/>
                <a:cs typeface="Calibri"/>
              </a:rPr>
              <a:t>servicio,</a:t>
            </a:r>
            <a:r>
              <a:rPr sz="2000" b="0" spc="-1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7030A0"/>
                </a:solidFill>
                <a:latin typeface="Calibri"/>
                <a:cs typeface="Calibri"/>
              </a:rPr>
              <a:t>y</a:t>
            </a:r>
            <a:r>
              <a:rPr sz="2000" b="0" spc="-1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5" dirty="0">
                <a:solidFill>
                  <a:srgbClr val="7030A0"/>
                </a:solidFill>
                <a:latin typeface="Calibri"/>
                <a:cs typeface="Calibri"/>
              </a:rPr>
              <a:t>aceptarlas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31900" y="1663700"/>
            <a:ext cx="7658100" cy="5308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9850" y="6407150"/>
            <a:ext cx="1104900" cy="355600"/>
          </a:xfrm>
          <a:custGeom>
            <a:avLst/>
            <a:gdLst/>
            <a:ahLst/>
            <a:cxnLst/>
            <a:rect l="l" t="t" r="r" b="b"/>
            <a:pathLst>
              <a:path w="1104900" h="355600">
                <a:moveTo>
                  <a:pt x="0" y="0"/>
                </a:moveTo>
                <a:lnTo>
                  <a:pt x="1104901" y="0"/>
                </a:lnTo>
                <a:lnTo>
                  <a:pt x="1104901" y="355600"/>
                </a:lnTo>
                <a:lnTo>
                  <a:pt x="0" y="35560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29350" y="5365750"/>
            <a:ext cx="444500" cy="355600"/>
          </a:xfrm>
          <a:custGeom>
            <a:avLst/>
            <a:gdLst/>
            <a:ahLst/>
            <a:cxnLst/>
            <a:rect l="l" t="t" r="r" b="b"/>
            <a:pathLst>
              <a:path w="444500" h="355600">
                <a:moveTo>
                  <a:pt x="0" y="0"/>
                </a:moveTo>
                <a:lnTo>
                  <a:pt x="444499" y="0"/>
                </a:lnTo>
                <a:lnTo>
                  <a:pt x="444499" y="355600"/>
                </a:lnTo>
                <a:lnTo>
                  <a:pt x="0" y="35560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14461" y="5347144"/>
            <a:ext cx="199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7030A0"/>
                </a:solidFill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41203" y="6414925"/>
            <a:ext cx="199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7030A0"/>
                </a:solidFill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723" y="515111"/>
            <a:ext cx="532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2:</a:t>
            </a:r>
            <a:r>
              <a:rPr sz="1600" b="1" spc="-1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Ingreso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cuenta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inicio</a:t>
            </a:r>
            <a:r>
              <a:rPr sz="1600" b="1" spc="-125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25" dirty="0">
                <a:latin typeface="Calibri"/>
                <a:cs typeface="Calibri"/>
              </a:rPr>
              <a:t>una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Ficha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Postulación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7599" y="2095500"/>
            <a:ext cx="7823200" cy="398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71850" y="2482850"/>
            <a:ext cx="3276600" cy="787400"/>
          </a:xfrm>
          <a:custGeom>
            <a:avLst/>
            <a:gdLst/>
            <a:ahLst/>
            <a:cxnLst/>
            <a:rect l="l" t="t" r="r" b="b"/>
            <a:pathLst>
              <a:path w="3276600" h="787400">
                <a:moveTo>
                  <a:pt x="0" y="0"/>
                </a:moveTo>
                <a:lnTo>
                  <a:pt x="3276600" y="0"/>
                </a:lnTo>
                <a:lnTo>
                  <a:pt x="3276600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7749" y="991589"/>
            <a:ext cx="38550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25" dirty="0">
                <a:solidFill>
                  <a:srgbClr val="7030A0"/>
                </a:solidFill>
                <a:latin typeface="Calibri"/>
                <a:cs typeface="Calibri"/>
              </a:rPr>
              <a:t>c)</a:t>
            </a:r>
            <a:r>
              <a:rPr sz="2000" b="0" spc="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0" dirty="0">
                <a:solidFill>
                  <a:srgbClr val="7030A0"/>
                </a:solidFill>
                <a:latin typeface="Calibri"/>
                <a:cs typeface="Calibri"/>
              </a:rPr>
              <a:t>Creación</a:t>
            </a:r>
            <a:r>
              <a:rPr sz="2000" b="0" spc="-10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20" dirty="0">
                <a:solidFill>
                  <a:srgbClr val="7030A0"/>
                </a:solidFill>
                <a:latin typeface="Calibri"/>
                <a:cs typeface="Calibri"/>
              </a:rPr>
              <a:t>de</a:t>
            </a:r>
            <a:r>
              <a:rPr sz="2000" b="0" spc="-1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30" dirty="0">
                <a:solidFill>
                  <a:srgbClr val="7030A0"/>
                </a:solidFill>
                <a:latin typeface="Calibri"/>
                <a:cs typeface="Calibri"/>
              </a:rPr>
              <a:t>una</a:t>
            </a:r>
            <a:r>
              <a:rPr sz="2000" b="0" spc="-114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5" dirty="0">
                <a:solidFill>
                  <a:srgbClr val="7030A0"/>
                </a:solidFill>
                <a:latin typeface="Calibri"/>
                <a:cs typeface="Calibri"/>
              </a:rPr>
              <a:t>nueva</a:t>
            </a:r>
            <a:r>
              <a:rPr sz="2000" b="0" spc="-2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7030A0"/>
                </a:solidFill>
                <a:latin typeface="Calibri"/>
                <a:cs typeface="Calibri"/>
              </a:rPr>
              <a:t>postulación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" y="1757362"/>
            <a:ext cx="8848725" cy="42576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723" y="515111"/>
            <a:ext cx="532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2:</a:t>
            </a:r>
            <a:r>
              <a:rPr sz="1600" b="1" spc="-1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Ingreso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cuenta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inicio</a:t>
            </a:r>
            <a:r>
              <a:rPr sz="1600" b="1" spc="-125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25" dirty="0">
                <a:latin typeface="Calibri"/>
                <a:cs typeface="Calibri"/>
              </a:rPr>
              <a:t>una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Ficha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Postulación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749" y="945871"/>
            <a:ext cx="36931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20" dirty="0">
                <a:solidFill>
                  <a:srgbClr val="7030A0"/>
                </a:solidFill>
                <a:latin typeface="Calibri"/>
                <a:cs typeface="Calibri"/>
              </a:rPr>
              <a:t>d)</a:t>
            </a:r>
            <a:r>
              <a:rPr sz="2000" b="0" spc="-6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5" dirty="0">
                <a:solidFill>
                  <a:srgbClr val="7030A0"/>
                </a:solidFill>
                <a:latin typeface="Calibri"/>
                <a:cs typeface="Calibri"/>
              </a:rPr>
              <a:t>Selector</a:t>
            </a:r>
            <a:r>
              <a:rPr sz="2000" b="0" spc="-1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20" dirty="0">
                <a:solidFill>
                  <a:srgbClr val="7030A0"/>
                </a:solidFill>
                <a:latin typeface="Calibri"/>
                <a:cs typeface="Calibri"/>
              </a:rPr>
              <a:t>de</a:t>
            </a:r>
            <a:r>
              <a:rPr sz="2000" b="0" spc="-1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0" dirty="0">
                <a:solidFill>
                  <a:srgbClr val="7030A0"/>
                </a:solidFill>
                <a:latin typeface="Calibri"/>
                <a:cs typeface="Calibri"/>
              </a:rPr>
              <a:t>Carreras</a:t>
            </a:r>
            <a:r>
              <a:rPr sz="2000" b="0" spc="-1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7030A0"/>
                </a:solidFill>
                <a:latin typeface="Calibri"/>
                <a:cs typeface="Calibri"/>
              </a:rPr>
              <a:t>y</a:t>
            </a:r>
            <a:r>
              <a:rPr sz="2000" b="0" spc="-16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0" dirty="0">
                <a:solidFill>
                  <a:srgbClr val="7030A0"/>
                </a:solidFill>
                <a:latin typeface="Calibri"/>
                <a:cs typeface="Calibri"/>
              </a:rPr>
              <a:t>programas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749" y="1555471"/>
            <a:ext cx="823023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Calibri"/>
                <a:cs typeface="Calibri"/>
              </a:rPr>
              <a:t>Seleccionar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área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(Ciencias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Naturales</a:t>
            </a:r>
            <a:r>
              <a:rPr sz="2000" spc="-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6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Matemáticas)</a:t>
            </a:r>
            <a:r>
              <a:rPr sz="2000" spc="-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60" dirty="0">
                <a:latin typeface="Calibri"/>
                <a:cs typeface="Calibri"/>
              </a:rPr>
              <a:t> </a:t>
            </a:r>
            <a:r>
              <a:rPr sz="2000" spc="25" dirty="0">
                <a:latin typeface="Calibri"/>
                <a:cs typeface="Calibri"/>
              </a:rPr>
              <a:t>tipo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de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grado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(Doctorado)  </a:t>
            </a:r>
            <a:r>
              <a:rPr sz="2000" spc="20" dirty="0">
                <a:latin typeface="Calibri"/>
                <a:cs typeface="Calibri"/>
              </a:rPr>
              <a:t>para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facilitar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la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búsqueda</a:t>
            </a:r>
            <a:r>
              <a:rPr sz="2000" spc="-21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del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Programa</a:t>
            </a:r>
            <a:r>
              <a:rPr sz="2000" spc="-210" dirty="0">
                <a:latin typeface="Calibri"/>
                <a:cs typeface="Calibri"/>
              </a:rPr>
              <a:t> </a:t>
            </a:r>
            <a:r>
              <a:rPr sz="2000" spc="-25" dirty="0">
                <a:latin typeface="Wingdings"/>
                <a:cs typeface="Wingdings"/>
              </a:rPr>
              <a:t></a:t>
            </a:r>
            <a:r>
              <a:rPr sz="2000" spc="-25" dirty="0">
                <a:latin typeface="Calibri"/>
                <a:cs typeface="Calibri"/>
              </a:rPr>
              <a:t>Buscar.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07473" y="2330854"/>
            <a:ext cx="6664880" cy="4831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71650" y="4362450"/>
            <a:ext cx="1841500" cy="241300"/>
          </a:xfrm>
          <a:custGeom>
            <a:avLst/>
            <a:gdLst/>
            <a:ahLst/>
            <a:cxnLst/>
            <a:rect l="l" t="t" r="r" b="b"/>
            <a:pathLst>
              <a:path w="1841500" h="241300">
                <a:moveTo>
                  <a:pt x="0" y="0"/>
                </a:moveTo>
                <a:lnTo>
                  <a:pt x="1841500" y="0"/>
                </a:lnTo>
                <a:lnTo>
                  <a:pt x="1841500" y="241299"/>
                </a:lnTo>
                <a:lnTo>
                  <a:pt x="0" y="24129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86350" y="3981450"/>
            <a:ext cx="635000" cy="292100"/>
          </a:xfrm>
          <a:custGeom>
            <a:avLst/>
            <a:gdLst/>
            <a:ahLst/>
            <a:cxnLst/>
            <a:rect l="l" t="t" r="r" b="b"/>
            <a:pathLst>
              <a:path w="635000" h="292100">
                <a:moveTo>
                  <a:pt x="0" y="0"/>
                </a:moveTo>
                <a:lnTo>
                  <a:pt x="635000" y="0"/>
                </a:lnTo>
                <a:lnTo>
                  <a:pt x="635000" y="292099"/>
                </a:lnTo>
                <a:lnTo>
                  <a:pt x="0" y="29209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09935" y="4315214"/>
            <a:ext cx="199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7030A0"/>
                </a:solidFill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98985" y="3964878"/>
            <a:ext cx="199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7030A0"/>
                </a:solidFill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34248" y="5099050"/>
            <a:ext cx="698500" cy="292100"/>
          </a:xfrm>
          <a:custGeom>
            <a:avLst/>
            <a:gdLst/>
            <a:ahLst/>
            <a:cxnLst/>
            <a:rect l="l" t="t" r="r" b="b"/>
            <a:pathLst>
              <a:path w="698500" h="292100">
                <a:moveTo>
                  <a:pt x="0" y="0"/>
                </a:moveTo>
                <a:lnTo>
                  <a:pt x="698500" y="0"/>
                </a:lnTo>
                <a:lnTo>
                  <a:pt x="6985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127822" y="5082603"/>
            <a:ext cx="199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7030A0"/>
                </a:solidFill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</TotalTime>
  <Words>1984</Words>
  <Application>Microsoft Office PowerPoint</Application>
  <PresentationFormat>Personalizado</PresentationFormat>
  <Paragraphs>180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Calibri</vt:lpstr>
      <vt:lpstr>Times New Roman</vt:lpstr>
      <vt:lpstr>Wingdings</vt:lpstr>
      <vt:lpstr>Office Theme</vt:lpstr>
      <vt:lpstr>Guía del Postulante</vt:lpstr>
      <vt:lpstr>Etapa 1: Creación de cuenta en Ficha de Postulación UCSC</vt:lpstr>
      <vt:lpstr>c1) Postulantes CHILENOS</vt:lpstr>
      <vt:lpstr>c2) Postulantes EXTRANJEROS</vt:lpstr>
      <vt:lpstr>d) Cuenta creada</vt:lpstr>
      <vt:lpstr>Etapa 2: Ingreso a la cuenta e inicio de una Ficha de Postulación</vt:lpstr>
      <vt:lpstr>b) Leer las condiciones del servicio, y aceptarlas</vt:lpstr>
      <vt:lpstr>c) Creación de una nueva postulación</vt:lpstr>
      <vt:lpstr>d) Selector de Carreras y programas</vt:lpstr>
      <vt:lpstr>e) Selección del Doctorado en Ciencias con mención en Biodiversidad  y Biorecursos para iniciar una postulación</vt:lpstr>
      <vt:lpstr>f) Inicio de la Ficha de Postulación</vt:lpstr>
      <vt:lpstr>IMPORTANTE: Para “guardar” la información ingresada: Elegir la pestaña “Guardar y enviar”, opción “Guardar”. Se recomienda guardar en forma regular mientras se completa la Ficha.</vt:lpstr>
      <vt:lpstr>Presentación de PowerPoint</vt:lpstr>
      <vt:lpstr>Etapa 3: Relleno de la Ficha de Postulación</vt:lpstr>
      <vt:lpstr>b1) Pestaña “Antecedentes”, Parte 1: “Antecedentes Personales” Postulantes CHILENOS</vt:lpstr>
      <vt:lpstr>b2) Pestaña “Antecedentes”, Parte 1: “Antecedentes Personales” Postulantes EXTRANJEROS</vt:lpstr>
      <vt:lpstr>c1) Pestaña “Antecedentes”, Parte 2: “Datos de contacto” Datos de contacto en Chile</vt:lpstr>
      <vt:lpstr>c2) Pestaña “Antecedentes”, Parte 2: “Datos de contacto” Datos de contacto en el extranjero</vt:lpstr>
      <vt:lpstr>d) Pestaña “Educacional”, Parte 1: “Estudios Secundarios”</vt:lpstr>
      <vt:lpstr>e) Pestaña “Educacional”, Parte 2: “Pregrado”</vt:lpstr>
      <vt:lpstr>f) Pestaña “Educacional”, Parte 3: “Postgrado” – incluir publicaciones</vt:lpstr>
      <vt:lpstr>g) Pestaña “Educacional”, Parte 4: “Dominio de Idiomas”</vt:lpstr>
      <vt:lpstr>h) Pestaña “Laboral”</vt:lpstr>
      <vt:lpstr>i) Pestaña “Preguntas Abiertas”</vt:lpstr>
      <vt:lpstr>j) Pestaña “Adicional”</vt:lpstr>
      <vt:lpstr>Etapa 4: Documentos requeridos</vt:lpstr>
      <vt:lpstr>Presentación de PowerPoint</vt:lpstr>
      <vt:lpstr>c) Documentos por subir</vt:lpstr>
      <vt:lpstr>IMPORTANTE: respecto a los documentos por subir</vt:lpstr>
      <vt:lpstr>Etapa 5: Envío de la Ficha (Pestaña “Guardar y Enviar”)</vt:lpstr>
      <vt:lpstr>Etapa 6: Envío de la documentación al Programa  IMPORTANTE</vt:lpstr>
      <vt:lpstr>Etapa 7: Preparación de la entrevista personal  IMPORTANTE</vt:lpstr>
      <vt:lpstr>2. Preparación de la entrevista personal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del Postulante</dc:title>
  <dc:creator>adm</dc:creator>
  <cp:lastModifiedBy>Mabel</cp:lastModifiedBy>
  <cp:revision>12</cp:revision>
  <dcterms:created xsi:type="dcterms:W3CDTF">2020-10-20T14:18:42Z</dcterms:created>
  <dcterms:modified xsi:type="dcterms:W3CDTF">2021-09-07T20:03:37Z</dcterms:modified>
</cp:coreProperties>
</file>