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71" r:id="rId3"/>
    <p:sldId id="259" r:id="rId4"/>
    <p:sldId id="257" r:id="rId5"/>
    <p:sldId id="258" r:id="rId6"/>
    <p:sldId id="295" r:id="rId7"/>
    <p:sldId id="265" r:id="rId8"/>
    <p:sldId id="267" r:id="rId9"/>
    <p:sldId id="266" r:id="rId10"/>
    <p:sldId id="268" r:id="rId11"/>
    <p:sldId id="269" r:id="rId12"/>
    <p:sldId id="260" r:id="rId13"/>
    <p:sldId id="261" r:id="rId14"/>
    <p:sldId id="263" r:id="rId15"/>
    <p:sldId id="262" r:id="rId16"/>
    <p:sldId id="272" r:id="rId17"/>
    <p:sldId id="273" r:id="rId18"/>
    <p:sldId id="274" r:id="rId19"/>
    <p:sldId id="275" r:id="rId20"/>
    <p:sldId id="270"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6" r:id="rId41"/>
    <p:sldId id="297" r:id="rId42"/>
    <p:sldId id="298" r:id="rId43"/>
    <p:sldId id="299" r:id="rId44"/>
    <p:sldId id="300" r:id="rId45"/>
    <p:sldId id="301" r:id="rId46"/>
    <p:sldId id="302" r:id="rId47"/>
    <p:sldId id="303" r:id="rId48"/>
    <p:sldId id="304" r:id="rId49"/>
    <p:sldId id="305" r:id="rId50"/>
    <p:sldId id="306" r:id="rId5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3"/>
    <p:restoredTop sz="94643"/>
  </p:normalViewPr>
  <p:slideViewPr>
    <p:cSldViewPr>
      <p:cViewPr varScale="1">
        <p:scale>
          <a:sx n="90" d="100"/>
          <a:sy n="90" d="100"/>
        </p:scale>
        <p:origin x="1080" y="2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5F0906-68C2-2A46-87F4-6E12D94EA228}" type="datetimeFigureOut">
              <a:rPr lang="es-ES_tradnl" smtClean="0"/>
              <a:t>28/12/18</a:t>
            </a:fld>
            <a:endParaRPr lang="es-ES_tradnl"/>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es-ES"/>
              <a:t>Editar los estilos de texto del patrón
Segundo nivel
Tercer nivel
Cuarto nivel
Quinto nivel</a:t>
            </a:r>
            <a:endParaRPr lang="es-ES_tradn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09F1F3-3E64-7744-A86B-6C4D33A1C61E}" type="slidenum">
              <a:rPr lang="es-ES_tradnl" smtClean="0"/>
              <a:t>‹Nº›</a:t>
            </a:fld>
            <a:endParaRPr lang="es-ES_tradnl"/>
          </a:p>
        </p:txBody>
      </p:sp>
    </p:spTree>
    <p:extLst>
      <p:ext uri="{BB962C8B-B14F-4D97-AF65-F5344CB8AC3E}">
        <p14:creationId xmlns:p14="http://schemas.microsoft.com/office/powerpoint/2010/main" val="3013317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_tradnl" dirty="0"/>
          </a:p>
        </p:txBody>
      </p:sp>
      <p:sp>
        <p:nvSpPr>
          <p:cNvPr id="4" name="Marcador de número de diapositiva 3"/>
          <p:cNvSpPr>
            <a:spLocks noGrp="1"/>
          </p:cNvSpPr>
          <p:nvPr>
            <p:ph type="sldNum" sz="quarter" idx="5"/>
          </p:nvPr>
        </p:nvSpPr>
        <p:spPr/>
        <p:txBody>
          <a:bodyPr/>
          <a:lstStyle/>
          <a:p>
            <a:fld id="{D209F1F3-3E64-7744-A86B-6C4D33A1C61E}" type="slidenum">
              <a:rPr lang="es-ES_tradnl" smtClean="0"/>
              <a:t>12</a:t>
            </a:fld>
            <a:endParaRPr lang="es-ES_tradnl"/>
          </a:p>
        </p:txBody>
      </p:sp>
    </p:spTree>
    <p:extLst>
      <p:ext uri="{BB962C8B-B14F-4D97-AF65-F5344CB8AC3E}">
        <p14:creationId xmlns:p14="http://schemas.microsoft.com/office/powerpoint/2010/main" val="1838365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B1BD8F8D-66D4-48B2-9AC3-E9DDC56C89FB}" type="datetimeFigureOut">
              <a:rPr lang="es-ES" smtClean="0"/>
              <a:t>28/12/18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7405FC0-29C9-4E47-BE87-0DDFD9813540}" type="slidenum">
              <a:rPr lang="es-ES" smtClean="0"/>
              <a:t>‹Nº›</a:t>
            </a:fld>
            <a:endParaRPr lang="es-ES"/>
          </a:p>
        </p:txBody>
      </p:sp>
    </p:spTree>
    <p:extLst>
      <p:ext uri="{BB962C8B-B14F-4D97-AF65-F5344CB8AC3E}">
        <p14:creationId xmlns:p14="http://schemas.microsoft.com/office/powerpoint/2010/main" val="3951590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B1BD8F8D-66D4-48B2-9AC3-E9DDC56C89FB}" type="datetimeFigureOut">
              <a:rPr lang="es-ES" smtClean="0"/>
              <a:t>28/12/18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7405FC0-29C9-4E47-BE87-0DDFD9813540}" type="slidenum">
              <a:rPr lang="es-ES" smtClean="0"/>
              <a:t>‹Nº›</a:t>
            </a:fld>
            <a:endParaRPr lang="es-ES"/>
          </a:p>
        </p:txBody>
      </p:sp>
    </p:spTree>
    <p:extLst>
      <p:ext uri="{BB962C8B-B14F-4D97-AF65-F5344CB8AC3E}">
        <p14:creationId xmlns:p14="http://schemas.microsoft.com/office/powerpoint/2010/main" val="3531119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B1BD8F8D-66D4-48B2-9AC3-E9DDC56C89FB}" type="datetimeFigureOut">
              <a:rPr lang="es-ES" smtClean="0"/>
              <a:t>28/12/18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7405FC0-29C9-4E47-BE87-0DDFD9813540}" type="slidenum">
              <a:rPr lang="es-ES" smtClean="0"/>
              <a:t>‹Nº›</a:t>
            </a:fld>
            <a:endParaRPr lang="es-ES"/>
          </a:p>
        </p:txBody>
      </p:sp>
    </p:spTree>
    <p:extLst>
      <p:ext uri="{BB962C8B-B14F-4D97-AF65-F5344CB8AC3E}">
        <p14:creationId xmlns:p14="http://schemas.microsoft.com/office/powerpoint/2010/main" val="35758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B1BD8F8D-66D4-48B2-9AC3-E9DDC56C89FB}" type="datetimeFigureOut">
              <a:rPr lang="es-ES" smtClean="0"/>
              <a:t>28/12/18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7405FC0-29C9-4E47-BE87-0DDFD9813540}" type="slidenum">
              <a:rPr lang="es-ES" smtClean="0"/>
              <a:t>‹Nº›</a:t>
            </a:fld>
            <a:endParaRPr lang="es-ES"/>
          </a:p>
        </p:txBody>
      </p:sp>
    </p:spTree>
    <p:extLst>
      <p:ext uri="{BB962C8B-B14F-4D97-AF65-F5344CB8AC3E}">
        <p14:creationId xmlns:p14="http://schemas.microsoft.com/office/powerpoint/2010/main" val="1554224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B1BD8F8D-66D4-48B2-9AC3-E9DDC56C89FB}" type="datetimeFigureOut">
              <a:rPr lang="es-ES" smtClean="0"/>
              <a:t>28/12/18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7405FC0-29C9-4E47-BE87-0DDFD9813540}" type="slidenum">
              <a:rPr lang="es-ES" smtClean="0"/>
              <a:t>‹Nº›</a:t>
            </a:fld>
            <a:endParaRPr lang="es-ES"/>
          </a:p>
        </p:txBody>
      </p:sp>
    </p:spTree>
    <p:extLst>
      <p:ext uri="{BB962C8B-B14F-4D97-AF65-F5344CB8AC3E}">
        <p14:creationId xmlns:p14="http://schemas.microsoft.com/office/powerpoint/2010/main" val="3126334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B1BD8F8D-66D4-48B2-9AC3-E9DDC56C89FB}" type="datetimeFigureOut">
              <a:rPr lang="es-ES" smtClean="0"/>
              <a:t>28/12/18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7405FC0-29C9-4E47-BE87-0DDFD9813540}" type="slidenum">
              <a:rPr lang="es-ES" smtClean="0"/>
              <a:t>‹Nº›</a:t>
            </a:fld>
            <a:endParaRPr lang="es-ES"/>
          </a:p>
        </p:txBody>
      </p:sp>
    </p:spTree>
    <p:extLst>
      <p:ext uri="{BB962C8B-B14F-4D97-AF65-F5344CB8AC3E}">
        <p14:creationId xmlns:p14="http://schemas.microsoft.com/office/powerpoint/2010/main" val="42197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B1BD8F8D-66D4-48B2-9AC3-E9DDC56C89FB}" type="datetimeFigureOut">
              <a:rPr lang="es-ES" smtClean="0"/>
              <a:t>28/12/18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7405FC0-29C9-4E47-BE87-0DDFD9813540}" type="slidenum">
              <a:rPr lang="es-ES" smtClean="0"/>
              <a:t>‹Nº›</a:t>
            </a:fld>
            <a:endParaRPr lang="es-ES"/>
          </a:p>
        </p:txBody>
      </p:sp>
    </p:spTree>
    <p:extLst>
      <p:ext uri="{BB962C8B-B14F-4D97-AF65-F5344CB8AC3E}">
        <p14:creationId xmlns:p14="http://schemas.microsoft.com/office/powerpoint/2010/main" val="2516740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B1BD8F8D-66D4-48B2-9AC3-E9DDC56C89FB}" type="datetimeFigureOut">
              <a:rPr lang="es-ES" smtClean="0"/>
              <a:t>28/12/18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7405FC0-29C9-4E47-BE87-0DDFD9813540}" type="slidenum">
              <a:rPr lang="es-ES" smtClean="0"/>
              <a:t>‹Nº›</a:t>
            </a:fld>
            <a:endParaRPr lang="es-ES"/>
          </a:p>
        </p:txBody>
      </p:sp>
    </p:spTree>
    <p:extLst>
      <p:ext uri="{BB962C8B-B14F-4D97-AF65-F5344CB8AC3E}">
        <p14:creationId xmlns:p14="http://schemas.microsoft.com/office/powerpoint/2010/main" val="243171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1BD8F8D-66D4-48B2-9AC3-E9DDC56C89FB}" type="datetimeFigureOut">
              <a:rPr lang="es-ES" smtClean="0"/>
              <a:t>28/12/18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7405FC0-29C9-4E47-BE87-0DDFD9813540}" type="slidenum">
              <a:rPr lang="es-ES" smtClean="0"/>
              <a:t>‹Nº›</a:t>
            </a:fld>
            <a:endParaRPr lang="es-ES"/>
          </a:p>
        </p:txBody>
      </p:sp>
    </p:spTree>
    <p:extLst>
      <p:ext uri="{BB962C8B-B14F-4D97-AF65-F5344CB8AC3E}">
        <p14:creationId xmlns:p14="http://schemas.microsoft.com/office/powerpoint/2010/main" val="2853941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1BD8F8D-66D4-48B2-9AC3-E9DDC56C89FB}" type="datetimeFigureOut">
              <a:rPr lang="es-ES" smtClean="0"/>
              <a:t>28/12/18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7405FC0-29C9-4E47-BE87-0DDFD9813540}" type="slidenum">
              <a:rPr lang="es-ES" smtClean="0"/>
              <a:t>‹Nº›</a:t>
            </a:fld>
            <a:endParaRPr lang="es-ES"/>
          </a:p>
        </p:txBody>
      </p:sp>
    </p:spTree>
    <p:extLst>
      <p:ext uri="{BB962C8B-B14F-4D97-AF65-F5344CB8AC3E}">
        <p14:creationId xmlns:p14="http://schemas.microsoft.com/office/powerpoint/2010/main" val="3634582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1BD8F8D-66D4-48B2-9AC3-E9DDC56C89FB}" type="datetimeFigureOut">
              <a:rPr lang="es-ES" smtClean="0"/>
              <a:t>28/12/18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7405FC0-29C9-4E47-BE87-0DDFD9813540}" type="slidenum">
              <a:rPr lang="es-ES" smtClean="0"/>
              <a:t>‹Nº›</a:t>
            </a:fld>
            <a:endParaRPr lang="es-ES"/>
          </a:p>
        </p:txBody>
      </p:sp>
    </p:spTree>
    <p:extLst>
      <p:ext uri="{BB962C8B-B14F-4D97-AF65-F5344CB8AC3E}">
        <p14:creationId xmlns:p14="http://schemas.microsoft.com/office/powerpoint/2010/main" val="2927543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BD8F8D-66D4-48B2-9AC3-E9DDC56C89FB}" type="datetimeFigureOut">
              <a:rPr lang="es-ES" smtClean="0"/>
              <a:t>28/12/18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405FC0-29C9-4E47-BE87-0DDFD9813540}" type="slidenum">
              <a:rPr lang="es-ES" smtClean="0"/>
              <a:t>‹Nº›</a:t>
            </a:fld>
            <a:endParaRPr lang="es-ES"/>
          </a:p>
        </p:txBody>
      </p:sp>
    </p:spTree>
    <p:extLst>
      <p:ext uri="{BB962C8B-B14F-4D97-AF65-F5344CB8AC3E}">
        <p14:creationId xmlns:p14="http://schemas.microsoft.com/office/powerpoint/2010/main" val="4269745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07504" y="0"/>
            <a:ext cx="8928992" cy="6741368"/>
          </a:xfrm>
        </p:spPr>
        <p:txBody>
          <a:bodyPr/>
          <a:lstStyle/>
          <a:p>
            <a:r>
              <a:rPr lang="es-CL" dirty="0">
                <a:solidFill>
                  <a:srgbClr val="0070C0"/>
                </a:solidFill>
              </a:rPr>
              <a:t>     </a:t>
            </a:r>
          </a:p>
          <a:p>
            <a:endParaRPr lang="es-CL" b="1" dirty="0">
              <a:solidFill>
                <a:srgbClr val="0070C0"/>
              </a:solidFill>
            </a:endParaRPr>
          </a:p>
          <a:p>
            <a:endParaRPr lang="es-CL" dirty="0">
              <a:solidFill>
                <a:srgbClr val="0070C0"/>
              </a:solidFill>
            </a:endParaRPr>
          </a:p>
        </p:txBody>
      </p:sp>
      <p:pic>
        <p:nvPicPr>
          <p:cNvPr id="1026"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redondeado"/>
          <p:cNvSpPr/>
          <p:nvPr/>
        </p:nvSpPr>
        <p:spPr>
          <a:xfrm>
            <a:off x="1331640" y="692696"/>
            <a:ext cx="6696744" cy="4680520"/>
          </a:xfrm>
          <a:prstGeom prst="roundRect">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buNone/>
            </a:pPr>
            <a:r>
              <a:rPr lang="es-CL" sz="3200" b="1" dirty="0">
                <a:solidFill>
                  <a:srgbClr val="0070C0"/>
                </a:solidFill>
              </a:rPr>
              <a:t>PU MAPUCHE KAVEY </a:t>
            </a:r>
            <a:r>
              <a:rPr lang="es-CL" sz="3200" b="1" u="sng" dirty="0">
                <a:solidFill>
                  <a:srgbClr val="0070C0"/>
                </a:solidFill>
              </a:rPr>
              <a:t>NIEIÑ PELON</a:t>
            </a:r>
          </a:p>
          <a:p>
            <a:pPr algn="ctr">
              <a:buNone/>
            </a:pPr>
            <a:r>
              <a:rPr lang="es-CL" sz="3200" b="1" dirty="0">
                <a:solidFill>
                  <a:srgbClr val="0070C0"/>
                </a:solidFill>
              </a:rPr>
              <a:t>              KAVEY  </a:t>
            </a:r>
            <a:r>
              <a:rPr lang="es-CL" sz="3200" b="1" u="sng" dirty="0">
                <a:solidFill>
                  <a:srgbClr val="0070C0"/>
                </a:solidFill>
              </a:rPr>
              <a:t>NIEIÑ KEWÜN</a:t>
            </a:r>
          </a:p>
          <a:p>
            <a:pPr algn="ctr">
              <a:buNone/>
            </a:pPr>
            <a:br>
              <a:rPr lang="es-CL" sz="2400" dirty="0">
                <a:solidFill>
                  <a:srgbClr val="0070C0"/>
                </a:solidFill>
              </a:rPr>
            </a:br>
            <a:r>
              <a:rPr lang="es-CL" sz="2800" b="1" dirty="0">
                <a:solidFill>
                  <a:schemeClr val="tx1"/>
                </a:solidFill>
              </a:rPr>
              <a:t>(Los mapuche tenemos una visión distinta  de ver el mundo y también tenemos nuestra propia  lengua)</a:t>
            </a:r>
          </a:p>
          <a:p>
            <a:pPr algn="ctr">
              <a:buNone/>
            </a:pPr>
            <a:endParaRPr lang="es-CL" sz="2800" b="1" dirty="0">
              <a:solidFill>
                <a:schemeClr val="tx1"/>
              </a:solidFill>
            </a:endParaRPr>
          </a:p>
          <a:p>
            <a:pPr algn="ctr">
              <a:buNone/>
            </a:pPr>
            <a:endParaRPr lang="es-CL" sz="2800" b="1" dirty="0">
              <a:solidFill>
                <a:schemeClr val="tx1"/>
              </a:solidFill>
            </a:endParaRPr>
          </a:p>
          <a:p>
            <a:pPr algn="ctr">
              <a:buNone/>
            </a:pPr>
            <a:r>
              <a:rPr lang="es-CL" sz="2800" b="1" dirty="0" err="1">
                <a:solidFill>
                  <a:srgbClr val="00B050"/>
                </a:solidFill>
              </a:rPr>
              <a:t>Kimeltucheve</a:t>
            </a:r>
            <a:r>
              <a:rPr lang="es-CL" sz="2800" b="1" dirty="0">
                <a:solidFill>
                  <a:srgbClr val="00B050"/>
                </a:solidFill>
              </a:rPr>
              <a:t> / </a:t>
            </a:r>
            <a:r>
              <a:rPr lang="es-CL" sz="2800" b="1" dirty="0" err="1">
                <a:solidFill>
                  <a:srgbClr val="00B050"/>
                </a:solidFill>
              </a:rPr>
              <a:t>prof</a:t>
            </a:r>
            <a:r>
              <a:rPr lang="es-CL" sz="2800" b="1" dirty="0">
                <a:solidFill>
                  <a:srgbClr val="00B050"/>
                </a:solidFill>
              </a:rPr>
              <a:t>:  Nicolás Calbullanca</a:t>
            </a:r>
          </a:p>
          <a:p>
            <a:pPr algn="ctr">
              <a:buNone/>
            </a:pPr>
            <a:r>
              <a:rPr lang="es-CL" sz="2800" b="1" dirty="0">
                <a:solidFill>
                  <a:srgbClr val="00B050"/>
                </a:solidFill>
              </a:rPr>
              <a:t>Autor:  Nuestros </a:t>
            </a:r>
            <a:r>
              <a:rPr lang="es-CL" sz="2800" b="1" dirty="0" err="1">
                <a:solidFill>
                  <a:srgbClr val="00B050"/>
                </a:solidFill>
              </a:rPr>
              <a:t>kuivikecheyem</a:t>
            </a:r>
            <a:endParaRPr lang="es-ES" sz="2800" dirty="0">
              <a:solidFill>
                <a:srgbClr val="00B050"/>
              </a:solidFill>
            </a:endParaRPr>
          </a:p>
        </p:txBody>
      </p:sp>
    </p:spTree>
    <p:extLst>
      <p:ext uri="{BB962C8B-B14F-4D97-AF65-F5344CB8AC3E}">
        <p14:creationId xmlns:p14="http://schemas.microsoft.com/office/powerpoint/2010/main" val="250814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971600" y="980728"/>
            <a:ext cx="7488832" cy="4832092"/>
          </a:xfrm>
          <a:prstGeom prst="rect">
            <a:avLst/>
          </a:prstGeom>
        </p:spPr>
        <p:txBody>
          <a:bodyPr wrap="square">
            <a:spAutoFit/>
          </a:bodyPr>
          <a:lstStyle/>
          <a:p>
            <a:pPr algn="just">
              <a:buNone/>
            </a:pPr>
            <a:r>
              <a:rPr lang="es-CL" sz="2800" b="1" dirty="0">
                <a:solidFill>
                  <a:srgbClr val="C00000"/>
                </a:solidFill>
              </a:rPr>
              <a:t>1.-  DUAM:  </a:t>
            </a:r>
            <a:r>
              <a:rPr lang="es-CL" sz="2800" b="1" dirty="0"/>
              <a:t>Pensamiento global, total, es la esencia misma del pensamiento. Es la necesidad de saberlo. El </a:t>
            </a:r>
            <a:r>
              <a:rPr lang="es-CL" sz="2800" b="1" dirty="0" err="1">
                <a:solidFill>
                  <a:srgbClr val="FF0000"/>
                </a:solidFill>
              </a:rPr>
              <a:t>duam</a:t>
            </a:r>
            <a:r>
              <a:rPr lang="es-CL" sz="2800" b="1" dirty="0"/>
              <a:t> de creer en </a:t>
            </a:r>
            <a:r>
              <a:rPr lang="es-CL" sz="2800" b="1" dirty="0" err="1"/>
              <a:t>günemapun</a:t>
            </a:r>
            <a:r>
              <a:rPr lang="es-CL" sz="2800" b="1" dirty="0"/>
              <a:t>. </a:t>
            </a:r>
          </a:p>
          <a:p>
            <a:pPr algn="just">
              <a:buNone/>
            </a:pPr>
            <a:endParaRPr lang="es-CL" sz="2800" b="1" dirty="0"/>
          </a:p>
          <a:p>
            <a:pPr algn="just">
              <a:buNone/>
            </a:pPr>
            <a:r>
              <a:rPr lang="es-CL" sz="2800" b="1" dirty="0">
                <a:solidFill>
                  <a:srgbClr val="00B0F0"/>
                </a:solidFill>
              </a:rPr>
              <a:t>2.-  RAKIDUAM:  </a:t>
            </a:r>
            <a:r>
              <a:rPr lang="es-CL" sz="2800" b="1" dirty="0"/>
              <a:t>Es el análisis del pensamiento. </a:t>
            </a:r>
            <a:r>
              <a:rPr lang="es-CL" sz="2800" b="1" dirty="0" err="1"/>
              <a:t>Raki</a:t>
            </a:r>
            <a:r>
              <a:rPr lang="es-CL" sz="2800" b="1" dirty="0"/>
              <a:t> es contar </a:t>
            </a:r>
            <a:r>
              <a:rPr lang="es-CL" sz="2800" b="1" dirty="0" err="1">
                <a:solidFill>
                  <a:schemeClr val="accent5"/>
                </a:solidFill>
              </a:rPr>
              <a:t>duam</a:t>
            </a:r>
            <a:r>
              <a:rPr lang="es-CL" sz="2800" b="1" dirty="0">
                <a:solidFill>
                  <a:schemeClr val="accent5"/>
                </a:solidFill>
              </a:rPr>
              <a:t>,</a:t>
            </a:r>
            <a:r>
              <a:rPr lang="es-CL" sz="2800" b="1" dirty="0"/>
              <a:t> necesidad, contar el ordenamiento interno en el cerebro del </a:t>
            </a:r>
            <a:r>
              <a:rPr lang="es-CL" sz="2800" b="1" dirty="0" err="1"/>
              <a:t>duam</a:t>
            </a:r>
            <a:r>
              <a:rPr lang="es-CL" sz="2800" b="1" dirty="0"/>
              <a:t>.</a:t>
            </a:r>
          </a:p>
          <a:p>
            <a:pPr algn="just">
              <a:buNone/>
            </a:pPr>
            <a:endParaRPr lang="es-CL" sz="2800" b="1" dirty="0"/>
          </a:p>
          <a:p>
            <a:pPr algn="just">
              <a:buNone/>
            </a:pPr>
            <a:r>
              <a:rPr lang="es-CL" sz="2800" b="1" dirty="0">
                <a:solidFill>
                  <a:srgbClr val="7030A0"/>
                </a:solidFill>
              </a:rPr>
              <a:t>3.-  GÜNEN:  </a:t>
            </a:r>
            <a:r>
              <a:rPr lang="es-CL" sz="2800" b="1" dirty="0"/>
              <a:t>Capacidad intuitiva de reaccionar rápido, habilidad de administrar el pensamiento (audaz, astuto), hay positivo y negativo.</a:t>
            </a:r>
          </a:p>
        </p:txBody>
      </p:sp>
      <p:pic>
        <p:nvPicPr>
          <p:cNvPr id="3"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7183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txBox="1">
            <a:spLocks/>
          </p:cNvSpPr>
          <p:nvPr/>
        </p:nvSpPr>
        <p:spPr>
          <a:xfrm>
            <a:off x="457200" y="1124745"/>
            <a:ext cx="8229600" cy="4464496"/>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s-CL" b="1" dirty="0">
                <a:solidFill>
                  <a:srgbClr val="7030A0"/>
                </a:solidFill>
              </a:rPr>
              <a:t>4.-  GOYÜN:  </a:t>
            </a:r>
            <a:r>
              <a:rPr lang="es-CL" b="1" dirty="0">
                <a:solidFill>
                  <a:schemeClr val="tx1"/>
                </a:solidFill>
              </a:rPr>
              <a:t>Es el olvido del </a:t>
            </a:r>
            <a:r>
              <a:rPr lang="es-CL" b="1" dirty="0" err="1">
                <a:solidFill>
                  <a:schemeClr val="tx1"/>
                </a:solidFill>
              </a:rPr>
              <a:t>duam</a:t>
            </a:r>
            <a:r>
              <a:rPr lang="es-CL" b="1" dirty="0">
                <a:solidFill>
                  <a:schemeClr val="tx1"/>
                </a:solidFill>
              </a:rPr>
              <a:t>, quedar en el vacío, quedar en blanco.</a:t>
            </a:r>
          </a:p>
          <a:p>
            <a:endParaRPr lang="es-CL" b="1" dirty="0">
              <a:solidFill>
                <a:schemeClr val="tx1"/>
              </a:solidFill>
            </a:endParaRPr>
          </a:p>
          <a:p>
            <a:pPr algn="l"/>
            <a:r>
              <a:rPr lang="es-CL" b="1" dirty="0">
                <a:solidFill>
                  <a:srgbClr val="00B050"/>
                </a:solidFill>
              </a:rPr>
              <a:t>5.-   GOYÜNCHE: </a:t>
            </a:r>
            <a:r>
              <a:rPr lang="es-CL" b="1" dirty="0">
                <a:solidFill>
                  <a:schemeClr val="tx1"/>
                </a:solidFill>
              </a:rPr>
              <a:t>personas olvidadiza.</a:t>
            </a:r>
          </a:p>
          <a:p>
            <a:pPr algn="l"/>
            <a:endParaRPr lang="es-CL" b="1" dirty="0">
              <a:solidFill>
                <a:srgbClr val="00B050"/>
              </a:solidFill>
            </a:endParaRPr>
          </a:p>
          <a:p>
            <a:pPr algn="l"/>
            <a:r>
              <a:rPr lang="es-CL" b="1" dirty="0">
                <a:solidFill>
                  <a:srgbClr val="FF0000"/>
                </a:solidFill>
              </a:rPr>
              <a:t>5.-  WELUDUAM:  </a:t>
            </a:r>
            <a:r>
              <a:rPr lang="es-CL" b="1" dirty="0">
                <a:solidFill>
                  <a:schemeClr val="tx1"/>
                </a:solidFill>
              </a:rPr>
              <a:t>El funcionamiento del </a:t>
            </a:r>
            <a:r>
              <a:rPr lang="es-CL" b="1" dirty="0" err="1">
                <a:solidFill>
                  <a:schemeClr val="tx1"/>
                </a:solidFill>
              </a:rPr>
              <a:t>Duam</a:t>
            </a:r>
            <a:r>
              <a:rPr lang="es-CL" b="1" dirty="0">
                <a:solidFill>
                  <a:schemeClr val="tx1"/>
                </a:solidFill>
              </a:rPr>
              <a:t>, observa la conciencia alterada. El </a:t>
            </a:r>
            <a:r>
              <a:rPr lang="es-CL" b="1" dirty="0" err="1">
                <a:solidFill>
                  <a:schemeClr val="tx1"/>
                </a:solidFill>
              </a:rPr>
              <a:t>Chegelan</a:t>
            </a:r>
            <a:r>
              <a:rPr lang="es-CL" b="1" dirty="0">
                <a:solidFill>
                  <a:schemeClr val="tx1"/>
                </a:solidFill>
              </a:rPr>
              <a:t>.</a:t>
            </a:r>
          </a:p>
          <a:p>
            <a:endParaRPr lang="es-CL" b="1" dirty="0">
              <a:solidFill>
                <a:srgbClr val="FF0000"/>
              </a:solidFill>
            </a:endParaRPr>
          </a:p>
          <a:p>
            <a:pPr algn="l"/>
            <a:r>
              <a:rPr lang="es-CL" b="1" dirty="0">
                <a:solidFill>
                  <a:schemeClr val="accent6">
                    <a:lumMod val="75000"/>
                  </a:schemeClr>
                </a:solidFill>
              </a:rPr>
              <a:t>6.-  WEDWEDCHE:  </a:t>
            </a:r>
          </a:p>
        </p:txBody>
      </p:sp>
      <p:pic>
        <p:nvPicPr>
          <p:cNvPr id="3"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1966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p:cTn id="21" dur="1000" fill="hold"/>
                                        <p:tgtEl>
                                          <p:spTgt spid="4">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redondeado"/>
          <p:cNvSpPr/>
          <p:nvPr/>
        </p:nvSpPr>
        <p:spPr>
          <a:xfrm>
            <a:off x="1403648" y="698639"/>
            <a:ext cx="6192688" cy="720080"/>
          </a:xfrm>
          <a:prstGeom prst="roundRect">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r>
              <a:rPr lang="es-ES" sz="2400" b="1" dirty="0">
                <a:solidFill>
                  <a:srgbClr val="0070C0"/>
                </a:solidFill>
              </a:rPr>
              <a:t>DIMENSIONES Y CONFIGURACIONES CÓSMICAS</a:t>
            </a:r>
          </a:p>
        </p:txBody>
      </p:sp>
      <p:pic>
        <p:nvPicPr>
          <p:cNvPr id="6" name="Picture 16"/>
          <p:cNvPicPr>
            <a:picLocks noChangeAspect="1" noChangeArrowheads="1"/>
          </p:cNvPicPr>
          <p:nvPr/>
        </p:nvPicPr>
        <p:blipFill>
          <a:blip r:embed="rId3"/>
          <a:srcRect/>
          <a:stretch>
            <a:fillRect/>
          </a:stretch>
        </p:blipFill>
        <p:spPr bwMode="auto">
          <a:xfrm>
            <a:off x="1907704" y="1556792"/>
            <a:ext cx="5429288" cy="4320480"/>
          </a:xfrm>
          <a:prstGeom prst="rect">
            <a:avLst/>
          </a:prstGeom>
          <a:noFill/>
        </p:spPr>
      </p:pic>
      <p:sp>
        <p:nvSpPr>
          <p:cNvPr id="2" name="1 Rectángulo redondeado"/>
          <p:cNvSpPr/>
          <p:nvPr/>
        </p:nvSpPr>
        <p:spPr>
          <a:xfrm>
            <a:off x="3347864" y="173051"/>
            <a:ext cx="2304256" cy="36004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b="1" dirty="0"/>
              <a:t>SEGUNDA IDEA BASE</a:t>
            </a:r>
          </a:p>
        </p:txBody>
      </p:sp>
      <p:pic>
        <p:nvPicPr>
          <p:cNvPr id="7" name="Picture 2" descr="C:\Users\JHuenupi\Desktop\IMAGEN UCSC.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7738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7"/>
          <p:cNvPicPr>
            <a:picLocks noChangeAspect="1" noChangeArrowheads="1"/>
          </p:cNvPicPr>
          <p:nvPr/>
        </p:nvPicPr>
        <p:blipFill>
          <a:blip r:embed="rId2"/>
          <a:srcRect/>
          <a:stretch>
            <a:fillRect/>
          </a:stretch>
        </p:blipFill>
        <p:spPr bwMode="auto">
          <a:xfrm>
            <a:off x="998076" y="188640"/>
            <a:ext cx="6753366" cy="5597814"/>
          </a:xfrm>
          <a:prstGeom prst="rect">
            <a:avLst/>
          </a:prstGeom>
          <a:noFill/>
        </p:spPr>
      </p:pic>
      <p:sp>
        <p:nvSpPr>
          <p:cNvPr id="5" name="4 Elipse"/>
          <p:cNvSpPr/>
          <p:nvPr/>
        </p:nvSpPr>
        <p:spPr>
          <a:xfrm>
            <a:off x="3500430" y="2857496"/>
            <a:ext cx="1643074" cy="785818"/>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dirty="0">
                <a:solidFill>
                  <a:srgbClr val="00B050"/>
                </a:solidFill>
              </a:rPr>
              <a:t>Equilibrio</a:t>
            </a:r>
          </a:p>
        </p:txBody>
      </p:sp>
      <p:pic>
        <p:nvPicPr>
          <p:cNvPr id="6" name="Picture 2" descr="C:\Users\JHuenupi\Desktop\IMAGEN UCS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6124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8"/>
          <p:cNvPicPr>
            <a:picLocks noChangeAspect="1" noChangeArrowheads="1"/>
          </p:cNvPicPr>
          <p:nvPr/>
        </p:nvPicPr>
        <p:blipFill>
          <a:blip r:embed="rId2"/>
          <a:srcRect/>
          <a:stretch>
            <a:fillRect/>
          </a:stretch>
        </p:blipFill>
        <p:spPr bwMode="auto">
          <a:xfrm>
            <a:off x="1115616" y="764704"/>
            <a:ext cx="7000924" cy="5572164"/>
          </a:xfrm>
          <a:prstGeom prst="rect">
            <a:avLst/>
          </a:prstGeom>
          <a:noFill/>
        </p:spPr>
      </p:pic>
      <p:pic>
        <p:nvPicPr>
          <p:cNvPr id="3" name="Picture 2" descr="C:\Users\JHuenupi\Desktop\IMAGEN UCS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9973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redondeado"/>
          <p:cNvSpPr/>
          <p:nvPr/>
        </p:nvSpPr>
        <p:spPr>
          <a:xfrm>
            <a:off x="719572" y="836712"/>
            <a:ext cx="7380820" cy="460520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ES" sz="3200" dirty="0"/>
          </a:p>
          <a:p>
            <a:pPr algn="ctr"/>
            <a:endParaRPr lang="es-ES" sz="3200" dirty="0"/>
          </a:p>
          <a:p>
            <a:pPr algn="ctr"/>
            <a:r>
              <a:rPr lang="es-ES" sz="2800" b="1" dirty="0">
                <a:solidFill>
                  <a:srgbClr val="002060"/>
                </a:solidFill>
              </a:rPr>
              <a:t>CARACTERÍSTICAS Y PRINCIPIOS FILOSÓFICOS MAPUCHE</a:t>
            </a:r>
            <a:endParaRPr lang="es-ES" sz="2800" dirty="0">
              <a:solidFill>
                <a:srgbClr val="002060"/>
              </a:solidFill>
            </a:endParaRPr>
          </a:p>
          <a:p>
            <a:pPr marL="285750" indent="-285750" algn="ctr">
              <a:buFontTx/>
              <a:buChar char="-"/>
            </a:pPr>
            <a:r>
              <a:rPr lang="es-ES" sz="3200" b="1" dirty="0">
                <a:solidFill>
                  <a:srgbClr val="FF0000"/>
                </a:solidFill>
              </a:rPr>
              <a:t>Circular</a:t>
            </a:r>
          </a:p>
          <a:p>
            <a:pPr marL="285750" indent="-285750" algn="ctr">
              <a:buFontTx/>
              <a:buChar char="-"/>
            </a:pPr>
            <a:r>
              <a:rPr lang="es-ES" sz="3200" b="1" dirty="0">
                <a:solidFill>
                  <a:srgbClr val="FF0000"/>
                </a:solidFill>
              </a:rPr>
              <a:t>Dualidad</a:t>
            </a:r>
          </a:p>
          <a:p>
            <a:pPr marL="285750" indent="-285750" algn="ctr">
              <a:buFontTx/>
              <a:buChar char="-"/>
            </a:pPr>
            <a:r>
              <a:rPr lang="es-ES" sz="3200" b="1" dirty="0">
                <a:solidFill>
                  <a:srgbClr val="FF0000"/>
                </a:solidFill>
              </a:rPr>
              <a:t>Cíclico</a:t>
            </a:r>
          </a:p>
          <a:p>
            <a:pPr marL="285750" indent="-285750" algn="ctr">
              <a:buFontTx/>
              <a:buChar char="-"/>
            </a:pPr>
            <a:r>
              <a:rPr lang="es-ES" sz="3200" b="1" dirty="0">
                <a:solidFill>
                  <a:srgbClr val="FF0000"/>
                </a:solidFill>
              </a:rPr>
              <a:t>Todo es materia</a:t>
            </a:r>
          </a:p>
          <a:p>
            <a:pPr marL="285750" indent="-285750" algn="ctr">
              <a:buFontTx/>
              <a:buChar char="-"/>
            </a:pPr>
            <a:r>
              <a:rPr lang="es-ES" sz="3200" b="1" dirty="0">
                <a:solidFill>
                  <a:srgbClr val="FF0000"/>
                </a:solidFill>
              </a:rPr>
              <a:t>Idea de Tiempo y Espacio</a:t>
            </a:r>
          </a:p>
          <a:p>
            <a:pPr marL="285750" indent="-285750" algn="ctr">
              <a:buFontTx/>
              <a:buChar char="-"/>
            </a:pPr>
            <a:r>
              <a:rPr lang="es-ES" sz="3200" b="1" dirty="0">
                <a:solidFill>
                  <a:srgbClr val="FF0000"/>
                </a:solidFill>
              </a:rPr>
              <a:t>La importancia del che</a:t>
            </a:r>
          </a:p>
          <a:p>
            <a:pPr marL="285750" indent="-285750" algn="ctr">
              <a:buFontTx/>
              <a:buChar char="-"/>
            </a:pPr>
            <a:r>
              <a:rPr lang="es-ES" sz="3200" b="1" dirty="0">
                <a:solidFill>
                  <a:srgbClr val="FF0000"/>
                </a:solidFill>
              </a:rPr>
              <a:t>Las Energías</a:t>
            </a:r>
          </a:p>
          <a:p>
            <a:pPr algn="ctr"/>
            <a:endParaRPr lang="es-ES" sz="3200" dirty="0"/>
          </a:p>
          <a:p>
            <a:pPr algn="ctr"/>
            <a:endParaRPr lang="es-ES" dirty="0"/>
          </a:p>
          <a:p>
            <a:pPr algn="ctr"/>
            <a:endParaRPr lang="es-ES" dirty="0"/>
          </a:p>
          <a:p>
            <a:pPr algn="ctr"/>
            <a:endParaRPr lang="es-ES" dirty="0"/>
          </a:p>
        </p:txBody>
      </p:sp>
      <p:pic>
        <p:nvPicPr>
          <p:cNvPr id="4"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1142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6228184" y="3793136"/>
            <a:ext cx="2664296" cy="144016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CL" sz="2800" b="1" dirty="0">
                <a:solidFill>
                  <a:srgbClr val="0070C0"/>
                </a:solidFill>
              </a:rPr>
              <a:t>EN LO </a:t>
            </a:r>
          </a:p>
          <a:p>
            <a:pPr algn="ctr"/>
            <a:r>
              <a:rPr lang="es-CL" sz="2800" b="1" dirty="0">
                <a:solidFill>
                  <a:srgbClr val="0070C0"/>
                </a:solidFill>
              </a:rPr>
              <a:t>HUMANO</a:t>
            </a:r>
          </a:p>
          <a:p>
            <a:pPr algn="ctr"/>
            <a:r>
              <a:rPr lang="es-CL" sz="2400" b="1" dirty="0">
                <a:solidFill>
                  <a:srgbClr val="0070C0"/>
                </a:solidFill>
              </a:rPr>
              <a:t>(MAPUCHE)</a:t>
            </a:r>
          </a:p>
        </p:txBody>
      </p:sp>
      <p:sp>
        <p:nvSpPr>
          <p:cNvPr id="5" name="4 Elipse"/>
          <p:cNvSpPr/>
          <p:nvPr/>
        </p:nvSpPr>
        <p:spPr>
          <a:xfrm>
            <a:off x="467544" y="3861048"/>
            <a:ext cx="2664296" cy="144016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800" b="1" dirty="0">
                <a:solidFill>
                  <a:srgbClr val="0070C0"/>
                </a:solidFill>
              </a:rPr>
              <a:t>CÓMO SE </a:t>
            </a:r>
          </a:p>
          <a:p>
            <a:pPr algn="ctr"/>
            <a:r>
              <a:rPr lang="es-CL" sz="2800" b="1" dirty="0">
                <a:solidFill>
                  <a:srgbClr val="0070C0"/>
                </a:solidFill>
              </a:rPr>
              <a:t>GENERA</a:t>
            </a:r>
          </a:p>
        </p:txBody>
      </p:sp>
      <p:sp>
        <p:nvSpPr>
          <p:cNvPr id="6" name="5 Elipse"/>
          <p:cNvSpPr/>
          <p:nvPr/>
        </p:nvSpPr>
        <p:spPr>
          <a:xfrm>
            <a:off x="3405930" y="4124371"/>
            <a:ext cx="2664296" cy="144016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800" b="1" dirty="0">
                <a:solidFill>
                  <a:srgbClr val="0070C0"/>
                </a:solidFill>
              </a:rPr>
              <a:t>QUIÉN LO</a:t>
            </a:r>
          </a:p>
          <a:p>
            <a:pPr algn="ctr"/>
            <a:r>
              <a:rPr lang="es-CL" sz="2800" b="1" dirty="0">
                <a:solidFill>
                  <a:srgbClr val="0070C0"/>
                </a:solidFill>
              </a:rPr>
              <a:t>POSIBILITA</a:t>
            </a:r>
          </a:p>
        </p:txBody>
      </p:sp>
      <p:sp>
        <p:nvSpPr>
          <p:cNvPr id="7" name="6 Elipse"/>
          <p:cNvSpPr/>
          <p:nvPr/>
        </p:nvSpPr>
        <p:spPr>
          <a:xfrm>
            <a:off x="3227821" y="2324171"/>
            <a:ext cx="2664296" cy="1152128"/>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CL" sz="2800" b="1" dirty="0">
                <a:solidFill>
                  <a:srgbClr val="0070C0"/>
                </a:solidFill>
              </a:rPr>
              <a:t>IDEA</a:t>
            </a:r>
          </a:p>
          <a:p>
            <a:pPr algn="ctr"/>
            <a:r>
              <a:rPr lang="es-CL" sz="2800" b="1" dirty="0">
                <a:solidFill>
                  <a:srgbClr val="0070C0"/>
                </a:solidFill>
              </a:rPr>
              <a:t>GLOBAL</a:t>
            </a:r>
          </a:p>
        </p:txBody>
      </p:sp>
      <p:sp>
        <p:nvSpPr>
          <p:cNvPr id="9" name="8 Rectángulo redondeado"/>
          <p:cNvSpPr/>
          <p:nvPr/>
        </p:nvSpPr>
        <p:spPr>
          <a:xfrm>
            <a:off x="2915816" y="980728"/>
            <a:ext cx="3456384" cy="100811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s-CL" sz="2800" b="1" dirty="0">
              <a:solidFill>
                <a:srgbClr val="0070C0"/>
              </a:solidFill>
            </a:endParaRPr>
          </a:p>
          <a:p>
            <a:pPr algn="ctr"/>
            <a:r>
              <a:rPr lang="es-CL" sz="2800" b="1" dirty="0">
                <a:solidFill>
                  <a:srgbClr val="00B050"/>
                </a:solidFill>
              </a:rPr>
              <a:t>ITXO VILL MOGEN</a:t>
            </a:r>
          </a:p>
          <a:p>
            <a:pPr algn="ctr"/>
            <a:r>
              <a:rPr lang="es-CL" sz="2800" b="1" dirty="0">
                <a:solidFill>
                  <a:schemeClr val="accent1"/>
                </a:solidFill>
              </a:rPr>
              <a:t>LA VIDA EN GENERAL</a:t>
            </a:r>
          </a:p>
          <a:p>
            <a:pPr algn="ctr"/>
            <a:endParaRPr lang="es-CL" dirty="0"/>
          </a:p>
        </p:txBody>
      </p:sp>
      <p:sp>
        <p:nvSpPr>
          <p:cNvPr id="2" name="1 Rectángulo redondeado"/>
          <p:cNvSpPr/>
          <p:nvPr/>
        </p:nvSpPr>
        <p:spPr>
          <a:xfrm>
            <a:off x="3326843" y="190859"/>
            <a:ext cx="2664296" cy="50405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sz="2000" b="1" dirty="0"/>
              <a:t>TERCERA IDEA BASE</a:t>
            </a:r>
          </a:p>
        </p:txBody>
      </p:sp>
      <p:cxnSp>
        <p:nvCxnSpPr>
          <p:cNvPr id="10" name="9 Conector recto de flecha"/>
          <p:cNvCxnSpPr>
            <a:stCxn id="9" idx="2"/>
          </p:cNvCxnSpPr>
          <p:nvPr/>
        </p:nvCxnSpPr>
        <p:spPr>
          <a:xfrm>
            <a:off x="4644008" y="1988840"/>
            <a:ext cx="0" cy="288032"/>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4" name="13 Conector recto de flecha"/>
          <p:cNvCxnSpPr/>
          <p:nvPr/>
        </p:nvCxnSpPr>
        <p:spPr>
          <a:xfrm flipH="1">
            <a:off x="2915816" y="3501008"/>
            <a:ext cx="648072" cy="72008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6" name="15 Conector recto de flecha"/>
          <p:cNvCxnSpPr>
            <a:stCxn id="7" idx="4"/>
          </p:cNvCxnSpPr>
          <p:nvPr/>
        </p:nvCxnSpPr>
        <p:spPr>
          <a:xfrm>
            <a:off x="4559969" y="3476299"/>
            <a:ext cx="0" cy="633674"/>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8" name="17 Conector recto de flecha"/>
          <p:cNvCxnSpPr>
            <a:stCxn id="7" idx="5"/>
          </p:cNvCxnSpPr>
          <p:nvPr/>
        </p:nvCxnSpPr>
        <p:spPr>
          <a:xfrm>
            <a:off x="5501940" y="3307574"/>
            <a:ext cx="894233" cy="816797"/>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pic>
        <p:nvPicPr>
          <p:cNvPr id="12"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403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de flecha"/>
          <p:cNvCxnSpPr/>
          <p:nvPr/>
        </p:nvCxnSpPr>
        <p:spPr>
          <a:xfrm flipH="1">
            <a:off x="3491880" y="950260"/>
            <a:ext cx="1152128" cy="648072"/>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5" name="4 Conector recto de flecha"/>
          <p:cNvCxnSpPr/>
          <p:nvPr/>
        </p:nvCxnSpPr>
        <p:spPr>
          <a:xfrm>
            <a:off x="4860032" y="944724"/>
            <a:ext cx="1080120" cy="648072"/>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6" name="5 Rectángulo redondeado"/>
          <p:cNvSpPr/>
          <p:nvPr/>
        </p:nvSpPr>
        <p:spPr>
          <a:xfrm>
            <a:off x="2519772" y="153314"/>
            <a:ext cx="4968552" cy="72008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CL" sz="2400" b="1" dirty="0">
                <a:solidFill>
                  <a:schemeClr val="accent2"/>
                </a:solidFill>
              </a:rPr>
              <a:t>ITXO VILL MOGEN</a:t>
            </a:r>
          </a:p>
          <a:p>
            <a:pPr algn="ctr"/>
            <a:r>
              <a:rPr lang="es-CL" sz="2400" b="1" dirty="0">
                <a:solidFill>
                  <a:srgbClr val="0070C0"/>
                </a:solidFill>
              </a:rPr>
              <a:t>EN LO HUMANO (MAPUCHE)</a:t>
            </a:r>
          </a:p>
        </p:txBody>
      </p:sp>
      <p:sp>
        <p:nvSpPr>
          <p:cNvPr id="7" name="6 Elipse"/>
          <p:cNvSpPr/>
          <p:nvPr/>
        </p:nvSpPr>
        <p:spPr>
          <a:xfrm>
            <a:off x="1043608" y="1598332"/>
            <a:ext cx="3672408" cy="1872208"/>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s-CL" sz="2400" b="1" dirty="0"/>
          </a:p>
          <a:p>
            <a:pPr algn="ctr"/>
            <a:r>
              <a:rPr lang="es-CL" sz="2400" b="1" dirty="0"/>
              <a:t>LA RELACIÓN CON</a:t>
            </a:r>
          </a:p>
          <a:p>
            <a:pPr algn="ctr"/>
            <a:r>
              <a:rPr lang="es-CL" sz="2400" b="1" dirty="0"/>
              <a:t>OTROS ELEMENTOS  DE LA NATURALEZA</a:t>
            </a:r>
          </a:p>
          <a:p>
            <a:pPr algn="ctr"/>
            <a:endParaRPr lang="es-CL" dirty="0"/>
          </a:p>
          <a:p>
            <a:pPr algn="ctr"/>
            <a:endParaRPr lang="es-CL" dirty="0"/>
          </a:p>
        </p:txBody>
      </p:sp>
      <p:sp>
        <p:nvSpPr>
          <p:cNvPr id="8" name="7 Elipse"/>
          <p:cNvSpPr/>
          <p:nvPr/>
        </p:nvSpPr>
        <p:spPr>
          <a:xfrm>
            <a:off x="920700" y="3789040"/>
            <a:ext cx="3672408" cy="18002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QUIEN ADMINISTRA Y CONTROLA LA NATURALEZA</a:t>
            </a:r>
          </a:p>
        </p:txBody>
      </p:sp>
      <p:sp>
        <p:nvSpPr>
          <p:cNvPr id="9" name="8 Elipse"/>
          <p:cNvSpPr/>
          <p:nvPr/>
        </p:nvSpPr>
        <p:spPr>
          <a:xfrm>
            <a:off x="5076056" y="3789040"/>
            <a:ext cx="3456384" cy="18002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QUIEN ADMINISTRA Y CONTROLA EL GENERO HUMANO</a:t>
            </a:r>
          </a:p>
        </p:txBody>
      </p:sp>
      <p:sp>
        <p:nvSpPr>
          <p:cNvPr id="10" name="9 Elipse"/>
          <p:cNvSpPr/>
          <p:nvPr/>
        </p:nvSpPr>
        <p:spPr>
          <a:xfrm>
            <a:off x="5148064" y="1592796"/>
            <a:ext cx="3312368" cy="18002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LA RELACIÓN ENTRE LA  VIDA Y LA MUERTE</a:t>
            </a:r>
          </a:p>
        </p:txBody>
      </p:sp>
      <p:pic>
        <p:nvPicPr>
          <p:cNvPr id="11"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1456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375756" y="908720"/>
            <a:ext cx="4464496"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sz="2400" b="1" dirty="0"/>
          </a:p>
          <a:p>
            <a:pPr algn="ctr"/>
            <a:r>
              <a:rPr lang="es-CL" sz="2400" b="1" dirty="0"/>
              <a:t>CÓMO SE GENERÓ LA VIDA</a:t>
            </a:r>
          </a:p>
        </p:txBody>
      </p:sp>
      <p:sp>
        <p:nvSpPr>
          <p:cNvPr id="5" name="4 Explosión 1"/>
          <p:cNvSpPr/>
          <p:nvPr/>
        </p:nvSpPr>
        <p:spPr>
          <a:xfrm>
            <a:off x="3390996" y="2966897"/>
            <a:ext cx="1872208" cy="1152128"/>
          </a:xfrm>
          <a:prstGeom prst="irregularSeal1">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CL" b="1" dirty="0"/>
              <a:t>PLO</a:t>
            </a:r>
          </a:p>
        </p:txBody>
      </p:sp>
      <p:sp>
        <p:nvSpPr>
          <p:cNvPr id="6" name="5 Explosión 1"/>
          <p:cNvSpPr/>
          <p:nvPr/>
        </p:nvSpPr>
        <p:spPr>
          <a:xfrm>
            <a:off x="5251493" y="2872960"/>
            <a:ext cx="2520280" cy="1224136"/>
          </a:xfrm>
          <a:prstGeom prst="irregularSeal1">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CL" b="1" dirty="0"/>
              <a:t>SION</a:t>
            </a:r>
          </a:p>
        </p:txBody>
      </p:sp>
      <p:sp>
        <p:nvSpPr>
          <p:cNvPr id="7" name="6 Rectángulo"/>
          <p:cNvSpPr/>
          <p:nvPr/>
        </p:nvSpPr>
        <p:spPr>
          <a:xfrm>
            <a:off x="2699792" y="1964321"/>
            <a:ext cx="3816424" cy="3600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b="1" dirty="0"/>
              <a:t>COMPLETO      DESORDEN</a:t>
            </a:r>
          </a:p>
        </p:txBody>
      </p:sp>
      <p:sp>
        <p:nvSpPr>
          <p:cNvPr id="8" name="7 Elipse"/>
          <p:cNvSpPr/>
          <p:nvPr/>
        </p:nvSpPr>
        <p:spPr>
          <a:xfrm>
            <a:off x="1735001" y="4437112"/>
            <a:ext cx="6408712" cy="86409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FUERZA  ESPIRITUAL  -  GRAN NEWEN</a:t>
            </a:r>
          </a:p>
        </p:txBody>
      </p:sp>
      <p:sp>
        <p:nvSpPr>
          <p:cNvPr id="9" name="8 Rectángulo"/>
          <p:cNvSpPr/>
          <p:nvPr/>
        </p:nvSpPr>
        <p:spPr>
          <a:xfrm rot="10800000" flipH="1" flipV="1">
            <a:off x="395536" y="908720"/>
            <a:ext cx="936104" cy="4464496"/>
          </a:xfrm>
          <a:prstGeom prst="rect">
            <a:avLst/>
          </a:prstGeom>
        </p:spPr>
        <p:style>
          <a:lnRef idx="2">
            <a:schemeClr val="accent6"/>
          </a:lnRef>
          <a:fillRef idx="1">
            <a:schemeClr val="lt1"/>
          </a:fillRef>
          <a:effectRef idx="0">
            <a:schemeClr val="accent6"/>
          </a:effectRef>
          <a:fontRef idx="minor">
            <a:schemeClr val="dk1"/>
          </a:fontRef>
        </p:style>
        <p:txBody>
          <a:bodyPr vert="wordArtVert" rtlCol="0" anchor="ctr"/>
          <a:lstStyle/>
          <a:p>
            <a:pPr algn="ctr"/>
            <a:r>
              <a:rPr lang="es-CL"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ANTEPASADOS  KUIVIKECHEYEM </a:t>
            </a:r>
          </a:p>
        </p:txBody>
      </p:sp>
      <p:sp>
        <p:nvSpPr>
          <p:cNvPr id="10" name="9 Arco de bloque"/>
          <p:cNvSpPr/>
          <p:nvPr/>
        </p:nvSpPr>
        <p:spPr>
          <a:xfrm rot="5400000">
            <a:off x="6262497" y="2110351"/>
            <a:ext cx="2952328" cy="405051"/>
          </a:xfrm>
          <a:prstGeom prst="blockArc">
            <a:avLst>
              <a:gd name="adj1" fmla="val 10164034"/>
              <a:gd name="adj2" fmla="val 0"/>
              <a:gd name="adj3" fmla="val 25000"/>
            </a:avLst>
          </a:prstGeom>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es-CL" dirty="0">
                <a:solidFill>
                  <a:schemeClr val="tx1"/>
                </a:solidFill>
              </a:rPr>
              <a:t>WALLONTUN</a:t>
            </a:r>
          </a:p>
        </p:txBody>
      </p:sp>
      <p:sp>
        <p:nvSpPr>
          <p:cNvPr id="11" name="10 Explosión 1"/>
          <p:cNvSpPr/>
          <p:nvPr/>
        </p:nvSpPr>
        <p:spPr>
          <a:xfrm>
            <a:off x="1619672" y="2978746"/>
            <a:ext cx="1512168" cy="1080120"/>
          </a:xfrm>
          <a:prstGeom prst="irregularSeal1">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CL" b="1" dirty="0"/>
              <a:t>EX</a:t>
            </a:r>
          </a:p>
        </p:txBody>
      </p:sp>
      <p:sp>
        <p:nvSpPr>
          <p:cNvPr id="2" name="1 Rectángulo redondeado"/>
          <p:cNvSpPr/>
          <p:nvPr/>
        </p:nvSpPr>
        <p:spPr>
          <a:xfrm>
            <a:off x="2987824" y="332656"/>
            <a:ext cx="2808312" cy="36004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sz="2000" b="1" dirty="0"/>
              <a:t>CUARTA IDEA BASE</a:t>
            </a:r>
          </a:p>
        </p:txBody>
      </p:sp>
      <p:pic>
        <p:nvPicPr>
          <p:cNvPr id="12"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8032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3558622" y="926650"/>
            <a:ext cx="2592288" cy="122413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TIENE LAS ENERGIAS  </a:t>
            </a:r>
            <a:r>
              <a:rPr lang="es-CL" sz="2000" b="1" dirty="0">
                <a:solidFill>
                  <a:srgbClr val="00B050"/>
                </a:solidFill>
              </a:rPr>
              <a:t>+</a:t>
            </a:r>
            <a:r>
              <a:rPr lang="es-CL" sz="2000" b="1" dirty="0"/>
              <a:t> Y  </a:t>
            </a:r>
            <a:r>
              <a:rPr lang="es-CL" sz="2000" b="1" dirty="0">
                <a:solidFill>
                  <a:srgbClr val="00B050"/>
                </a:solidFill>
              </a:rPr>
              <a:t>-</a:t>
            </a:r>
          </a:p>
        </p:txBody>
      </p:sp>
      <p:sp>
        <p:nvSpPr>
          <p:cNvPr id="5" name="4 Elipse"/>
          <p:cNvSpPr/>
          <p:nvPr/>
        </p:nvSpPr>
        <p:spPr>
          <a:xfrm>
            <a:off x="6368301" y="923653"/>
            <a:ext cx="2592288" cy="100811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b="1" dirty="0"/>
              <a:t>LAS ENERGÍAS NO SON CONTRAPUESTAS</a:t>
            </a:r>
          </a:p>
        </p:txBody>
      </p:sp>
      <p:sp>
        <p:nvSpPr>
          <p:cNvPr id="6" name="5 Elipse"/>
          <p:cNvSpPr/>
          <p:nvPr/>
        </p:nvSpPr>
        <p:spPr>
          <a:xfrm>
            <a:off x="220550" y="2127765"/>
            <a:ext cx="2376264" cy="194421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b="1" dirty="0"/>
              <a:t>LOGRAN PRODUCIR LA RECIPROCIDAD Y EL EQUILIBRIO</a:t>
            </a:r>
          </a:p>
        </p:txBody>
      </p:sp>
      <p:sp>
        <p:nvSpPr>
          <p:cNvPr id="7" name="6 Elipse"/>
          <p:cNvSpPr/>
          <p:nvPr/>
        </p:nvSpPr>
        <p:spPr>
          <a:xfrm>
            <a:off x="6817967" y="2150786"/>
            <a:ext cx="2142622" cy="194421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POSEEN LO MASCULINO Y LO FEMENINO</a:t>
            </a:r>
          </a:p>
        </p:txBody>
      </p:sp>
      <p:sp>
        <p:nvSpPr>
          <p:cNvPr id="8" name="7 Elipse"/>
          <p:cNvSpPr/>
          <p:nvPr/>
        </p:nvSpPr>
        <p:spPr>
          <a:xfrm>
            <a:off x="220550" y="4221088"/>
            <a:ext cx="2808312" cy="129614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CONS. DE LOS 3 ELEMENTOS: SOL, AGUA Y PÜLLI</a:t>
            </a:r>
          </a:p>
        </p:txBody>
      </p:sp>
      <p:sp>
        <p:nvSpPr>
          <p:cNvPr id="9" name="8 Elipse"/>
          <p:cNvSpPr/>
          <p:nvPr/>
        </p:nvSpPr>
        <p:spPr>
          <a:xfrm>
            <a:off x="3195222" y="3753036"/>
            <a:ext cx="3024336" cy="151216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b="1" dirty="0"/>
              <a:t>LA GRAN ENERGÍA CÓSMICA  (WALLONTU)  SE DENOMINA ELMAPUN</a:t>
            </a:r>
          </a:p>
        </p:txBody>
      </p:sp>
      <p:sp>
        <p:nvSpPr>
          <p:cNvPr id="10" name="9 Elipse"/>
          <p:cNvSpPr/>
          <p:nvPr/>
        </p:nvSpPr>
        <p:spPr>
          <a:xfrm>
            <a:off x="6294663" y="4235846"/>
            <a:ext cx="2592288" cy="129614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LO FEMENINO Y LO MASCULINO GENERA VIDA</a:t>
            </a:r>
          </a:p>
        </p:txBody>
      </p:sp>
      <p:sp>
        <p:nvSpPr>
          <p:cNvPr id="11" name="10 Rectángulo redondeado"/>
          <p:cNvSpPr/>
          <p:nvPr/>
        </p:nvSpPr>
        <p:spPr>
          <a:xfrm>
            <a:off x="2760992" y="2348880"/>
            <a:ext cx="3816424" cy="115212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CL" sz="2000" b="1" dirty="0"/>
              <a:t>RELIGIOSIDAD:  AGRADECIMIENTOS Y ROGATIVA (GILLATUN,  LLELLIPUN)</a:t>
            </a:r>
          </a:p>
        </p:txBody>
      </p:sp>
      <p:sp>
        <p:nvSpPr>
          <p:cNvPr id="12" name="11 Rectángulo redondeado"/>
          <p:cNvSpPr/>
          <p:nvPr/>
        </p:nvSpPr>
        <p:spPr>
          <a:xfrm>
            <a:off x="3107503" y="188640"/>
            <a:ext cx="2808312"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GRAN NEWEN</a:t>
            </a:r>
          </a:p>
        </p:txBody>
      </p:sp>
      <p:sp>
        <p:nvSpPr>
          <p:cNvPr id="13" name="12 Elipse"/>
          <p:cNvSpPr/>
          <p:nvPr/>
        </p:nvSpPr>
        <p:spPr>
          <a:xfrm>
            <a:off x="462817" y="980728"/>
            <a:ext cx="2592288" cy="100811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GÉNERO VIDA</a:t>
            </a:r>
          </a:p>
        </p:txBody>
      </p:sp>
      <p:pic>
        <p:nvPicPr>
          <p:cNvPr id="14"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2547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907704" y="188640"/>
            <a:ext cx="5256584" cy="7920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DOS COMENTARIOS PREVIOS</a:t>
            </a:r>
          </a:p>
        </p:txBody>
      </p:sp>
      <p:sp>
        <p:nvSpPr>
          <p:cNvPr id="5" name="4 Rectángulo redondeado"/>
          <p:cNvSpPr/>
          <p:nvPr/>
        </p:nvSpPr>
        <p:spPr>
          <a:xfrm>
            <a:off x="971600" y="1412776"/>
            <a:ext cx="7416824" cy="129614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dirty="0"/>
          </a:p>
          <a:p>
            <a:pPr algn="just"/>
            <a:r>
              <a:rPr lang="es-CL" sz="2000" b="1" dirty="0"/>
              <a:t>LOS ELEMENTOS QUE VAMOS A TRATAR HAY QUE ENTENDERLO BAJO LA LOGICA MAPUCHE, CONSIDERANDO SUS </a:t>
            </a:r>
            <a:r>
              <a:rPr lang="es-CL" sz="2000" b="1" u="sng" dirty="0">
                <a:solidFill>
                  <a:srgbClr val="FF0000"/>
                </a:solidFill>
              </a:rPr>
              <a:t>NORMAS Y COMPORTAMIENTOS</a:t>
            </a:r>
          </a:p>
          <a:p>
            <a:pPr algn="just"/>
            <a:endParaRPr lang="es-CL" dirty="0"/>
          </a:p>
          <a:p>
            <a:pPr algn="just"/>
            <a:endParaRPr lang="es-CL" dirty="0"/>
          </a:p>
        </p:txBody>
      </p:sp>
      <p:sp>
        <p:nvSpPr>
          <p:cNvPr id="6" name="5 Rectángulo redondeado"/>
          <p:cNvSpPr/>
          <p:nvPr/>
        </p:nvSpPr>
        <p:spPr>
          <a:xfrm>
            <a:off x="827584" y="3212976"/>
            <a:ext cx="7704856" cy="27363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CL" sz="2000" b="1" dirty="0"/>
              <a:t>LA LOGICA MAPUCHE DA RESPUESTA A TODAS LAS INTERROGANTES  PRODUCTO DEL PROCESO DE LOS MILES DE AÑOS QUE EL HOMBRE PUDO OBSERVAR, QUE SE FUE TRASMITIENDO DE GENERACION EN GENERACION PRINCIPALMENTE POR LOS LONKO, MACHI, WEUPIVE, LAWENTUCHEVE, GEMPIÑ, KOYAGTUCHEVE, GÜTXOWÜÑO, GÜLAMTUCHEVE, ETC.  EL CUAL LA FAMILIA REFORZABA EN FORMA PERMANENTE. EL MECANISMO Y PROCESO  SE TRABAJABA EN FORMA PERMENENTE (NARRACIONES, HISTORIA, EDAD, ROLES, ETC)</a:t>
            </a:r>
          </a:p>
          <a:p>
            <a:pPr algn="just"/>
            <a:endParaRPr lang="es-CL" sz="2000" dirty="0"/>
          </a:p>
        </p:txBody>
      </p:sp>
      <p:sp>
        <p:nvSpPr>
          <p:cNvPr id="7" name="6 Rectángulo redondeado"/>
          <p:cNvSpPr/>
          <p:nvPr/>
        </p:nvSpPr>
        <p:spPr>
          <a:xfrm>
            <a:off x="1907428" y="191047"/>
            <a:ext cx="5256584" cy="7920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DOS COMENTARIOS PREVIOS</a:t>
            </a:r>
          </a:p>
        </p:txBody>
      </p:sp>
      <p:sp>
        <p:nvSpPr>
          <p:cNvPr id="8" name="7 Rectángulo redondeado"/>
          <p:cNvSpPr/>
          <p:nvPr/>
        </p:nvSpPr>
        <p:spPr>
          <a:xfrm>
            <a:off x="971324" y="1268761"/>
            <a:ext cx="7417100" cy="144015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dirty="0"/>
          </a:p>
          <a:p>
            <a:pPr algn="just"/>
            <a:r>
              <a:rPr lang="es-CL" sz="2000" b="1" dirty="0"/>
              <a:t>LOS ELEMENTOS QUE VAMOS A TRATAR HAY QUE ENTENDERLOS BAJO LA LÓGICA MAPUCHE, CONSIDERANDO SUS </a:t>
            </a:r>
            <a:r>
              <a:rPr lang="es-CL" sz="2000" b="1" u="sng" dirty="0">
                <a:solidFill>
                  <a:srgbClr val="FF0000"/>
                </a:solidFill>
              </a:rPr>
              <a:t>NORMAS Y COMPORTAMIENTOS</a:t>
            </a:r>
          </a:p>
          <a:p>
            <a:pPr algn="just"/>
            <a:endParaRPr lang="es-CL" dirty="0"/>
          </a:p>
          <a:p>
            <a:pPr algn="just"/>
            <a:endParaRPr lang="es-CL" dirty="0"/>
          </a:p>
        </p:txBody>
      </p:sp>
      <p:sp>
        <p:nvSpPr>
          <p:cNvPr id="9" name="8 Rectángulo redondeado"/>
          <p:cNvSpPr/>
          <p:nvPr/>
        </p:nvSpPr>
        <p:spPr>
          <a:xfrm>
            <a:off x="827308" y="2852936"/>
            <a:ext cx="7704856" cy="309875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CL" sz="2000" b="1" dirty="0"/>
              <a:t>LA LÓGICA MAPUCHE DA RESPUESTA A TODAS LAS INTERROGANTES  PRODUCTO DEL PROCESO DE LOS MILES DE AÑOS QUE EL HOMBRE PUDO OBSERVAR, QUE SE FUE TRASMITIENDO DE GENERACION EN GENERACION PRINCIPALMENTE POR LOS LONKO, MACHI, WEUPIVE, LAWENTUCHEVE, GEMPIÑ, KOYAGTUCHEVE, GÜTXOWÜÑO, GÜLAMTUCHEVE, ETC (autoridades ancestrales).  EL CUAL LA FAMILIA REFORZABA EN FORMA PERMANENTE. EL MECANISMO Y PROCESO  SE TRABAJABA EN FORMA PERMENENTE (NARRACIONES, HISTORIA, EDAD, ROLES, ETC)</a:t>
            </a:r>
          </a:p>
          <a:p>
            <a:pPr algn="just"/>
            <a:endParaRPr lang="es-CL" sz="2000" dirty="0"/>
          </a:p>
        </p:txBody>
      </p:sp>
      <p:pic>
        <p:nvPicPr>
          <p:cNvPr id="10"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936104" cy="576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4604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Llamada de nube"/>
          <p:cNvSpPr/>
          <p:nvPr/>
        </p:nvSpPr>
        <p:spPr>
          <a:xfrm>
            <a:off x="3347864" y="4509120"/>
            <a:ext cx="2376264" cy="1008112"/>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MONTAÑAS, NIEVE, VOLCANES</a:t>
            </a:r>
          </a:p>
        </p:txBody>
      </p:sp>
      <p:sp>
        <p:nvSpPr>
          <p:cNvPr id="5" name="4 Llamada de nube"/>
          <p:cNvSpPr/>
          <p:nvPr/>
        </p:nvSpPr>
        <p:spPr>
          <a:xfrm>
            <a:off x="6296976" y="4293096"/>
            <a:ext cx="2376264" cy="1008112"/>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VIENTO, LLUVIA, CALOR</a:t>
            </a:r>
          </a:p>
        </p:txBody>
      </p:sp>
      <p:sp>
        <p:nvSpPr>
          <p:cNvPr id="6" name="5 Rectángulo redondeado"/>
          <p:cNvSpPr/>
          <p:nvPr/>
        </p:nvSpPr>
        <p:spPr>
          <a:xfrm>
            <a:off x="1475656" y="260648"/>
            <a:ext cx="7128792" cy="100811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FINALMENTE EL GRAN </a:t>
            </a:r>
            <a:r>
              <a:rPr lang="es-CL" sz="2400" b="1" dirty="0">
                <a:solidFill>
                  <a:srgbClr val="00B050"/>
                </a:solidFill>
              </a:rPr>
              <a:t>NEWEN</a:t>
            </a:r>
            <a:r>
              <a:rPr lang="es-CL" sz="2400" b="1" dirty="0"/>
              <a:t> DENOMINADO</a:t>
            </a:r>
          </a:p>
          <a:p>
            <a:pPr algn="ctr"/>
            <a:r>
              <a:rPr lang="es-CL" sz="2400" b="1" dirty="0">
                <a:solidFill>
                  <a:srgbClr val="00B050"/>
                </a:solidFill>
              </a:rPr>
              <a:t>ELMAPUN</a:t>
            </a:r>
            <a:r>
              <a:rPr lang="es-CL" sz="2400" b="1" dirty="0">
                <a:solidFill>
                  <a:schemeClr val="accent2"/>
                </a:solidFill>
              </a:rPr>
              <a:t>  </a:t>
            </a:r>
            <a:r>
              <a:rPr lang="es-CL" sz="2400" b="1" dirty="0">
                <a:solidFill>
                  <a:schemeClr val="tx1"/>
                </a:solidFill>
              </a:rPr>
              <a:t>PRODUCE LA:</a:t>
            </a:r>
          </a:p>
          <a:p>
            <a:pPr algn="ctr"/>
            <a:r>
              <a:rPr lang="es-CL" sz="2400" b="1" dirty="0">
                <a:solidFill>
                  <a:schemeClr val="tx1"/>
                </a:solidFill>
              </a:rPr>
              <a:t>VIDA DE LA NATURALEZA EN EL </a:t>
            </a:r>
            <a:r>
              <a:rPr lang="es-CL" sz="2400" b="1" dirty="0">
                <a:solidFill>
                  <a:srgbClr val="00B050"/>
                </a:solidFill>
              </a:rPr>
              <a:t>WALLONTU MAPU</a:t>
            </a:r>
          </a:p>
        </p:txBody>
      </p:sp>
      <p:sp>
        <p:nvSpPr>
          <p:cNvPr id="7" name="6 Llamada de nube"/>
          <p:cNvSpPr/>
          <p:nvPr/>
        </p:nvSpPr>
        <p:spPr>
          <a:xfrm>
            <a:off x="926487" y="1555563"/>
            <a:ext cx="2376264" cy="1008112"/>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LA LUNA, LOS TRUENO, RELÁMPAGO</a:t>
            </a:r>
          </a:p>
        </p:txBody>
      </p:sp>
      <p:sp>
        <p:nvSpPr>
          <p:cNvPr id="8" name="7 Llamada de nube"/>
          <p:cNvSpPr/>
          <p:nvPr/>
        </p:nvSpPr>
        <p:spPr>
          <a:xfrm>
            <a:off x="543903" y="4365104"/>
            <a:ext cx="2376264" cy="1008112"/>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MARES, RÍOS, LAGOS</a:t>
            </a:r>
          </a:p>
        </p:txBody>
      </p:sp>
      <p:sp>
        <p:nvSpPr>
          <p:cNvPr id="9" name="8 Llamada de nube"/>
          <p:cNvSpPr/>
          <p:nvPr/>
        </p:nvSpPr>
        <p:spPr>
          <a:xfrm>
            <a:off x="6516216" y="1484784"/>
            <a:ext cx="2376264" cy="1008112"/>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EL DÍA Y LA NOCHE</a:t>
            </a:r>
          </a:p>
        </p:txBody>
      </p:sp>
      <p:sp>
        <p:nvSpPr>
          <p:cNvPr id="10" name="9 Llamada de nube"/>
          <p:cNvSpPr/>
          <p:nvPr/>
        </p:nvSpPr>
        <p:spPr>
          <a:xfrm>
            <a:off x="3943770" y="1555563"/>
            <a:ext cx="2376264" cy="1008112"/>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EL TIEMPO Y LOS AÑOS</a:t>
            </a:r>
          </a:p>
        </p:txBody>
      </p:sp>
      <p:sp>
        <p:nvSpPr>
          <p:cNvPr id="11" name="10 Llamada de nube"/>
          <p:cNvSpPr/>
          <p:nvPr/>
        </p:nvSpPr>
        <p:spPr>
          <a:xfrm>
            <a:off x="893323" y="2996952"/>
            <a:ext cx="2376264" cy="1008112"/>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 ÁRBOLES, ANIMALES, PECES</a:t>
            </a:r>
          </a:p>
        </p:txBody>
      </p:sp>
      <p:sp>
        <p:nvSpPr>
          <p:cNvPr id="12" name="11 Llamada de nube"/>
          <p:cNvSpPr/>
          <p:nvPr/>
        </p:nvSpPr>
        <p:spPr>
          <a:xfrm>
            <a:off x="3989128" y="3068960"/>
            <a:ext cx="2376264" cy="1008112"/>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INSECTOS, AVES Y PÁJAROS</a:t>
            </a:r>
          </a:p>
        </p:txBody>
      </p:sp>
      <p:sp>
        <p:nvSpPr>
          <p:cNvPr id="13" name="12 Llamada de nube"/>
          <p:cNvSpPr/>
          <p:nvPr/>
        </p:nvSpPr>
        <p:spPr>
          <a:xfrm>
            <a:off x="6465417" y="2808851"/>
            <a:ext cx="2376264" cy="1008112"/>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TODOS ELLOS CON ENERGÍA Y SEXO</a:t>
            </a:r>
          </a:p>
        </p:txBody>
      </p:sp>
      <p:pic>
        <p:nvPicPr>
          <p:cNvPr id="14"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7079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655676" y="260648"/>
            <a:ext cx="6480720" cy="96039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sz="2400" b="1" dirty="0"/>
          </a:p>
          <a:p>
            <a:pPr algn="ctr"/>
            <a:r>
              <a:rPr lang="es-CL" sz="2400" b="1" dirty="0"/>
              <a:t>CÓMO SE GENERA LA VIDA HUMANA</a:t>
            </a:r>
          </a:p>
          <a:p>
            <a:pPr algn="ctr"/>
            <a:r>
              <a:rPr lang="es-CL" sz="2400" b="1" dirty="0"/>
              <a:t>LA ORALIDAD DE NUESTRO KUIVIKECHEYEM</a:t>
            </a:r>
          </a:p>
          <a:p>
            <a:pPr algn="ctr"/>
            <a:endParaRPr lang="es-CL" dirty="0"/>
          </a:p>
        </p:txBody>
      </p:sp>
      <p:sp>
        <p:nvSpPr>
          <p:cNvPr id="5" name="4 Rectángulo redondeado"/>
          <p:cNvSpPr/>
          <p:nvPr/>
        </p:nvSpPr>
        <p:spPr>
          <a:xfrm>
            <a:off x="2526900" y="1412776"/>
            <a:ext cx="3816424" cy="57606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NUEVAMENTE UN GRAN DESORDEN</a:t>
            </a:r>
          </a:p>
        </p:txBody>
      </p:sp>
      <p:sp>
        <p:nvSpPr>
          <p:cNvPr id="6" name="5 Elipse"/>
          <p:cNvSpPr/>
          <p:nvPr/>
        </p:nvSpPr>
        <p:spPr>
          <a:xfrm>
            <a:off x="464359" y="2420888"/>
            <a:ext cx="2376264" cy="136815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TAMBIÉN AFECTÓ AL WALLMAPU</a:t>
            </a:r>
          </a:p>
        </p:txBody>
      </p:sp>
      <p:sp>
        <p:nvSpPr>
          <p:cNvPr id="7" name="6 Elipse"/>
          <p:cNvSpPr/>
          <p:nvPr/>
        </p:nvSpPr>
        <p:spPr>
          <a:xfrm>
            <a:off x="539552" y="4071900"/>
            <a:ext cx="2376264" cy="158417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ELCHEN LANZA AL UNIVERSO QUEDANDO SUSPENDIDA</a:t>
            </a:r>
          </a:p>
        </p:txBody>
      </p:sp>
      <p:sp>
        <p:nvSpPr>
          <p:cNvPr id="8" name="7 Elipse"/>
          <p:cNvSpPr/>
          <p:nvPr/>
        </p:nvSpPr>
        <p:spPr>
          <a:xfrm>
            <a:off x="3246980" y="3752090"/>
            <a:ext cx="2376264" cy="18002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LUEGO DE LARGO TIEMPO SE ENCONTRABA UNA ESTRELLA SOLITARIA</a:t>
            </a:r>
          </a:p>
        </p:txBody>
      </p:sp>
      <p:sp>
        <p:nvSpPr>
          <p:cNvPr id="9" name="8 Elipse"/>
          <p:cNvSpPr/>
          <p:nvPr/>
        </p:nvSpPr>
        <p:spPr>
          <a:xfrm>
            <a:off x="6156176" y="3932110"/>
            <a:ext cx="2376264" cy="144016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ELCHEN  LA DEPOSITA EN EL NAG MAPU COMO MUJER</a:t>
            </a:r>
          </a:p>
        </p:txBody>
      </p:sp>
      <p:sp>
        <p:nvSpPr>
          <p:cNvPr id="10" name="9 Elipse"/>
          <p:cNvSpPr/>
          <p:nvPr/>
        </p:nvSpPr>
        <p:spPr>
          <a:xfrm>
            <a:off x="2843808" y="2348880"/>
            <a:ext cx="2952328" cy="115212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APARECE UNA NUEVA GRAN FUERZA QUE SE LE LLAMA ELCHEN</a:t>
            </a:r>
          </a:p>
        </p:txBody>
      </p:sp>
      <p:sp>
        <p:nvSpPr>
          <p:cNvPr id="11" name="10 Elipse"/>
          <p:cNvSpPr/>
          <p:nvPr/>
        </p:nvSpPr>
        <p:spPr>
          <a:xfrm>
            <a:off x="6012160" y="2061437"/>
            <a:ext cx="2952328" cy="172819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ELCHEN TOMA A LOS DESOBEDIENTES QUE NO OVEDECEN NORMAS</a:t>
            </a:r>
          </a:p>
        </p:txBody>
      </p:sp>
      <p:pic>
        <p:nvPicPr>
          <p:cNvPr id="12"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32478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0" y="980728"/>
            <a:ext cx="2880320" cy="223224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b="1" dirty="0"/>
              <a:t>TOMA UNA NUEVA ESTRELLA Y LA TRANSFORMA EN HOMBRE Y LO COLOCA JUNTO A LA MUJER</a:t>
            </a:r>
          </a:p>
        </p:txBody>
      </p:sp>
      <p:sp>
        <p:nvSpPr>
          <p:cNvPr id="5" name="4 Elipse"/>
          <p:cNvSpPr/>
          <p:nvPr/>
        </p:nvSpPr>
        <p:spPr>
          <a:xfrm>
            <a:off x="3179875" y="353071"/>
            <a:ext cx="2880320" cy="201622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b="1" dirty="0"/>
              <a:t>SE COLOCAN VARIAS PAREJAS POR DONDE SALE EL SOL.  </a:t>
            </a:r>
          </a:p>
        </p:txBody>
      </p:sp>
      <p:sp>
        <p:nvSpPr>
          <p:cNvPr id="6" name="5 Elipse"/>
          <p:cNvSpPr/>
          <p:nvPr/>
        </p:nvSpPr>
        <p:spPr>
          <a:xfrm>
            <a:off x="84433" y="3356992"/>
            <a:ext cx="2880320" cy="208823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b="1" dirty="0"/>
              <a:t>AHÍ LOS ESPIRITUS SE RECREAN, SE REPRODUCEN,  Y DEFINEN LOS ROLES Y FUNCIONES</a:t>
            </a:r>
          </a:p>
        </p:txBody>
      </p:sp>
      <p:sp>
        <p:nvSpPr>
          <p:cNvPr id="7" name="6 Elipse"/>
          <p:cNvSpPr/>
          <p:nvPr/>
        </p:nvSpPr>
        <p:spPr>
          <a:xfrm>
            <a:off x="3179875" y="3068960"/>
            <a:ext cx="3024336" cy="194421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b="1" dirty="0"/>
              <a:t>LAS MUJERES Y HOMBRES TENEMOS ESOS ROLES Y FUNCIONES EN EL </a:t>
            </a:r>
            <a:r>
              <a:rPr lang="es-CL" b="1" dirty="0">
                <a:solidFill>
                  <a:srgbClr val="00B050"/>
                </a:solidFill>
              </a:rPr>
              <a:t>NAG</a:t>
            </a:r>
          </a:p>
        </p:txBody>
      </p:sp>
      <p:sp>
        <p:nvSpPr>
          <p:cNvPr id="8" name="7 Elipse"/>
          <p:cNvSpPr/>
          <p:nvPr/>
        </p:nvSpPr>
        <p:spPr>
          <a:xfrm>
            <a:off x="6084168" y="497087"/>
            <a:ext cx="2880320" cy="172819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b="1" dirty="0"/>
              <a:t>LOS LUGARES ESPIRITUALES SE LE DENOMINA </a:t>
            </a:r>
            <a:r>
              <a:rPr lang="es-CL" b="1" dirty="0">
                <a:solidFill>
                  <a:srgbClr val="00B050"/>
                </a:solidFill>
              </a:rPr>
              <a:t>TUWÜN</a:t>
            </a:r>
          </a:p>
        </p:txBody>
      </p:sp>
      <p:sp>
        <p:nvSpPr>
          <p:cNvPr id="9" name="8 Elipse"/>
          <p:cNvSpPr/>
          <p:nvPr/>
        </p:nvSpPr>
        <p:spPr>
          <a:xfrm>
            <a:off x="6094888" y="2924944"/>
            <a:ext cx="2880320" cy="187220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b="1" dirty="0">
                <a:solidFill>
                  <a:srgbClr val="00B050"/>
                </a:solidFill>
              </a:rPr>
              <a:t>EPEW DE WAGÜLEN</a:t>
            </a:r>
          </a:p>
        </p:txBody>
      </p:sp>
      <p:pic>
        <p:nvPicPr>
          <p:cNvPr id="10"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1035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339752" y="368660"/>
            <a:ext cx="4896544" cy="108012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COMENTARIO FINAL SOBRE</a:t>
            </a:r>
          </a:p>
          <a:p>
            <a:pPr algn="ctr"/>
            <a:r>
              <a:rPr lang="es-CL" sz="2400" b="1" dirty="0"/>
              <a:t>GENERACIÓN DE VIDA HUMANA</a:t>
            </a:r>
          </a:p>
        </p:txBody>
      </p:sp>
      <p:sp>
        <p:nvSpPr>
          <p:cNvPr id="5" name="4 Rectángulo"/>
          <p:cNvSpPr/>
          <p:nvPr/>
        </p:nvSpPr>
        <p:spPr>
          <a:xfrm>
            <a:off x="539552" y="2317597"/>
            <a:ext cx="648072"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solidFill>
                  <a:srgbClr val="00B050"/>
                </a:solidFill>
              </a:rPr>
              <a:t>1.</a:t>
            </a:r>
          </a:p>
        </p:txBody>
      </p:sp>
      <p:sp>
        <p:nvSpPr>
          <p:cNvPr id="6" name="5 Cinta perforada"/>
          <p:cNvSpPr/>
          <p:nvPr/>
        </p:nvSpPr>
        <p:spPr>
          <a:xfrm>
            <a:off x="1619672" y="1916832"/>
            <a:ext cx="7056784" cy="1296144"/>
          </a:xfrm>
          <a:prstGeom prst="flowChartPunchedTap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solidFill>
                  <a:srgbClr val="00B050"/>
                </a:solidFill>
              </a:rPr>
              <a:t>LA VIDA HUMANA VIENE POR LA MUJER , CUANDO NACEMOS LOS MAPUCHE TENEMOS UNA DUALIDAD</a:t>
            </a:r>
          </a:p>
        </p:txBody>
      </p:sp>
      <p:sp>
        <p:nvSpPr>
          <p:cNvPr id="7" name="6 Rectángulo"/>
          <p:cNvSpPr/>
          <p:nvPr/>
        </p:nvSpPr>
        <p:spPr>
          <a:xfrm>
            <a:off x="648147" y="4293096"/>
            <a:ext cx="648072"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solidFill>
                  <a:srgbClr val="00B050"/>
                </a:solidFill>
              </a:rPr>
              <a:t>2.</a:t>
            </a:r>
          </a:p>
        </p:txBody>
      </p:sp>
      <p:sp>
        <p:nvSpPr>
          <p:cNvPr id="8" name="7 Cinta perforada"/>
          <p:cNvSpPr/>
          <p:nvPr/>
        </p:nvSpPr>
        <p:spPr>
          <a:xfrm>
            <a:off x="1619672" y="3645024"/>
            <a:ext cx="7128792" cy="1728192"/>
          </a:xfrm>
          <a:prstGeom prst="flowChartPunchedTap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solidFill>
                  <a:srgbClr val="00B050"/>
                </a:solidFill>
              </a:rPr>
              <a:t>LA MUJER Y EL HOMBRE TENEMOS UNA PARTE BIOLÓGICA – ORGÁNICA Y UNA PARTE ESPIRITUAL QUE DENOMINAMOS PÜLLÜ</a:t>
            </a:r>
          </a:p>
        </p:txBody>
      </p:sp>
      <p:pic>
        <p:nvPicPr>
          <p:cNvPr id="9"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39770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436336" y="188640"/>
            <a:ext cx="6840760" cy="14401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sz="2000" b="1" dirty="0"/>
              <a:t>QUINTA IDEA BASE</a:t>
            </a:r>
          </a:p>
          <a:p>
            <a:pPr algn="ctr"/>
            <a:r>
              <a:rPr lang="es-ES" sz="2400" b="1" dirty="0">
                <a:solidFill>
                  <a:srgbClr val="C00000"/>
                </a:solidFill>
              </a:rPr>
              <a:t>CONTROL, ADMINISTRACIÓN,  FUNCIONAMIENTO DEL MOGEN DE LA NATURALEZA Y EL MOGEN DEL CHE ¿QUIÉN?</a:t>
            </a:r>
          </a:p>
        </p:txBody>
      </p:sp>
      <p:sp>
        <p:nvSpPr>
          <p:cNvPr id="5" name="4 Elipse"/>
          <p:cNvSpPr/>
          <p:nvPr/>
        </p:nvSpPr>
        <p:spPr>
          <a:xfrm>
            <a:off x="203209" y="1772816"/>
            <a:ext cx="6192688" cy="129614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sz="2400" dirty="0"/>
              <a:t>Hablábamos de quien creó y sostiene el </a:t>
            </a:r>
            <a:r>
              <a:rPr lang="es-ES" sz="2400" dirty="0" err="1">
                <a:solidFill>
                  <a:srgbClr val="00B050"/>
                </a:solidFill>
              </a:rPr>
              <a:t>wallontu</a:t>
            </a:r>
            <a:r>
              <a:rPr lang="es-ES" sz="2400" dirty="0">
                <a:solidFill>
                  <a:srgbClr val="00B050"/>
                </a:solidFill>
              </a:rPr>
              <a:t> GÜNEMAPUN</a:t>
            </a:r>
          </a:p>
        </p:txBody>
      </p:sp>
      <p:sp>
        <p:nvSpPr>
          <p:cNvPr id="6" name="5 Elipse"/>
          <p:cNvSpPr/>
          <p:nvPr/>
        </p:nvSpPr>
        <p:spPr>
          <a:xfrm>
            <a:off x="7158645" y="1819149"/>
            <a:ext cx="1872208" cy="9361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sz="2400" b="1" dirty="0">
                <a:solidFill>
                  <a:srgbClr val="00B050"/>
                </a:solidFill>
              </a:rPr>
              <a:t>Gran NEWEN</a:t>
            </a:r>
          </a:p>
        </p:txBody>
      </p:sp>
      <p:cxnSp>
        <p:nvCxnSpPr>
          <p:cNvPr id="7" name="6 Conector angular"/>
          <p:cNvCxnSpPr/>
          <p:nvPr/>
        </p:nvCxnSpPr>
        <p:spPr>
          <a:xfrm>
            <a:off x="6235484" y="2132537"/>
            <a:ext cx="755576" cy="252028"/>
          </a:xfrm>
          <a:prstGeom prst="bentConnector3">
            <a:avLst/>
          </a:prstGeom>
          <a:ln>
            <a:tailEnd type="arrow"/>
          </a:ln>
        </p:spPr>
        <p:style>
          <a:lnRef idx="2">
            <a:schemeClr val="accent5"/>
          </a:lnRef>
          <a:fillRef idx="0">
            <a:schemeClr val="accent5"/>
          </a:fillRef>
          <a:effectRef idx="1">
            <a:schemeClr val="accent5"/>
          </a:effectRef>
          <a:fontRef idx="minor">
            <a:schemeClr val="tx1"/>
          </a:fontRef>
        </p:style>
      </p:cxnSp>
      <p:sp>
        <p:nvSpPr>
          <p:cNvPr id="8" name="7 Rectángulo redondeado"/>
          <p:cNvSpPr/>
          <p:nvPr/>
        </p:nvSpPr>
        <p:spPr>
          <a:xfrm>
            <a:off x="786909" y="3176972"/>
            <a:ext cx="5814900" cy="115212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sz="2400" b="1" dirty="0"/>
              <a:t>Esta gran fuerza regula, administra la vida global de la naturaleza en conjunto con los </a:t>
            </a:r>
            <a:r>
              <a:rPr lang="es-ES" sz="2400" b="1" dirty="0">
                <a:solidFill>
                  <a:srgbClr val="00B050"/>
                </a:solidFill>
              </a:rPr>
              <a:t>GEN</a:t>
            </a:r>
          </a:p>
        </p:txBody>
      </p:sp>
      <p:cxnSp>
        <p:nvCxnSpPr>
          <p:cNvPr id="9" name="8 Conector angular"/>
          <p:cNvCxnSpPr/>
          <p:nvPr/>
        </p:nvCxnSpPr>
        <p:spPr>
          <a:xfrm rot="10800000" flipV="1">
            <a:off x="6601809" y="2888940"/>
            <a:ext cx="1008112" cy="360040"/>
          </a:xfrm>
          <a:prstGeom prst="bentConnector3">
            <a:avLst/>
          </a:prstGeom>
          <a:ln>
            <a:tailEnd type="arrow"/>
          </a:ln>
        </p:spPr>
        <p:style>
          <a:lnRef idx="2">
            <a:schemeClr val="accent2"/>
          </a:lnRef>
          <a:fillRef idx="0">
            <a:schemeClr val="accent2"/>
          </a:fillRef>
          <a:effectRef idx="1">
            <a:schemeClr val="accent2"/>
          </a:effectRef>
          <a:fontRef idx="minor">
            <a:schemeClr val="tx1"/>
          </a:fontRef>
        </p:style>
      </p:cxnSp>
      <p:sp>
        <p:nvSpPr>
          <p:cNvPr id="10" name="9 Doble onda"/>
          <p:cNvSpPr/>
          <p:nvPr/>
        </p:nvSpPr>
        <p:spPr>
          <a:xfrm>
            <a:off x="3123313" y="4509120"/>
            <a:ext cx="5544616" cy="1224136"/>
          </a:xfrm>
          <a:prstGeom prst="doubleWav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sz="2400" b="1" dirty="0"/>
              <a:t>El cual tienen como tarea mantener los equilibrios, las reciprocidades y los complementos</a:t>
            </a:r>
          </a:p>
        </p:txBody>
      </p:sp>
      <p:cxnSp>
        <p:nvCxnSpPr>
          <p:cNvPr id="11" name="10 Conector curvado"/>
          <p:cNvCxnSpPr/>
          <p:nvPr/>
        </p:nvCxnSpPr>
        <p:spPr>
          <a:xfrm>
            <a:off x="6601809" y="4077072"/>
            <a:ext cx="778503" cy="252028"/>
          </a:xfrm>
          <a:prstGeom prst="curvedConnector3">
            <a:avLst/>
          </a:prstGeom>
          <a:ln>
            <a:tailEnd type="arrow"/>
          </a:ln>
        </p:spPr>
        <p:style>
          <a:lnRef idx="3">
            <a:schemeClr val="accent5"/>
          </a:lnRef>
          <a:fillRef idx="0">
            <a:schemeClr val="accent5"/>
          </a:fillRef>
          <a:effectRef idx="2">
            <a:schemeClr val="accent5"/>
          </a:effectRef>
          <a:fontRef idx="minor">
            <a:schemeClr val="tx1"/>
          </a:fontRef>
        </p:style>
      </p:cxnSp>
      <p:pic>
        <p:nvPicPr>
          <p:cNvPr id="12"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6293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411760" y="188640"/>
            <a:ext cx="4464496" cy="50405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sz="2800" b="1" dirty="0"/>
              <a:t>VIDA Y NORMA ESPIRITUAL</a:t>
            </a:r>
          </a:p>
        </p:txBody>
      </p:sp>
      <p:sp>
        <p:nvSpPr>
          <p:cNvPr id="5" name="4 Elipse"/>
          <p:cNvSpPr/>
          <p:nvPr/>
        </p:nvSpPr>
        <p:spPr>
          <a:xfrm>
            <a:off x="176445" y="1518610"/>
            <a:ext cx="2808312" cy="1872208"/>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b="1" dirty="0"/>
              <a:t>Existen normas para el funcionamiento de la naturaleza</a:t>
            </a:r>
          </a:p>
        </p:txBody>
      </p:sp>
      <p:sp>
        <p:nvSpPr>
          <p:cNvPr id="6" name="5 Elipse"/>
          <p:cNvSpPr/>
          <p:nvPr/>
        </p:nvSpPr>
        <p:spPr>
          <a:xfrm>
            <a:off x="3239852" y="3574392"/>
            <a:ext cx="2808312" cy="1872208"/>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dirty="0"/>
              <a:t>Así como </a:t>
            </a:r>
            <a:r>
              <a:rPr lang="es-ES" dirty="0" err="1"/>
              <a:t>Günemapun</a:t>
            </a:r>
            <a:r>
              <a:rPr lang="es-ES" dirty="0"/>
              <a:t>  es controlador del mapu y todo lo que en el hay, pasa lo mismo con </a:t>
            </a:r>
            <a:r>
              <a:rPr lang="es-ES" dirty="0" err="1"/>
              <a:t>Günechen</a:t>
            </a:r>
            <a:endParaRPr lang="es-ES" dirty="0"/>
          </a:p>
        </p:txBody>
      </p:sp>
      <p:sp>
        <p:nvSpPr>
          <p:cNvPr id="7" name="6 Elipse"/>
          <p:cNvSpPr/>
          <p:nvPr/>
        </p:nvSpPr>
        <p:spPr>
          <a:xfrm>
            <a:off x="3203848" y="1268760"/>
            <a:ext cx="2808312" cy="2122058"/>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s-ES" b="1" dirty="0"/>
          </a:p>
          <a:p>
            <a:pPr algn="ctr"/>
            <a:endParaRPr lang="es-ES" b="1" dirty="0"/>
          </a:p>
          <a:p>
            <a:pPr algn="ctr"/>
            <a:r>
              <a:rPr lang="es-ES" b="1" dirty="0"/>
              <a:t>Una norma: la no trasgresión.</a:t>
            </a:r>
          </a:p>
          <a:p>
            <a:pPr algn="ctr"/>
            <a:r>
              <a:rPr lang="es-ES" b="1" dirty="0"/>
              <a:t>El </a:t>
            </a:r>
            <a:r>
              <a:rPr lang="es-ES" b="1" dirty="0">
                <a:solidFill>
                  <a:schemeClr val="accent2"/>
                </a:solidFill>
              </a:rPr>
              <a:t>CHE </a:t>
            </a:r>
            <a:r>
              <a:rPr lang="es-ES" b="1" dirty="0"/>
              <a:t>debe aprender a COEXISTIR</a:t>
            </a:r>
          </a:p>
          <a:p>
            <a:pPr algn="ctr"/>
            <a:r>
              <a:rPr lang="es-ES" b="1" dirty="0"/>
              <a:t>COHABITA</a:t>
            </a:r>
            <a:r>
              <a:rPr lang="es-ES" dirty="0"/>
              <a:t>R</a:t>
            </a:r>
          </a:p>
          <a:p>
            <a:pPr algn="ctr"/>
            <a:endParaRPr lang="es-ES" dirty="0"/>
          </a:p>
          <a:p>
            <a:pPr algn="ctr"/>
            <a:endParaRPr lang="es-ES" dirty="0"/>
          </a:p>
        </p:txBody>
      </p:sp>
      <p:sp>
        <p:nvSpPr>
          <p:cNvPr id="8" name="7 Elipse"/>
          <p:cNvSpPr/>
          <p:nvPr/>
        </p:nvSpPr>
        <p:spPr>
          <a:xfrm>
            <a:off x="179512" y="3952274"/>
            <a:ext cx="2808312" cy="1872208"/>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b="1" dirty="0"/>
              <a:t>El gran NEWEN creador y controlador del hombre</a:t>
            </a:r>
          </a:p>
          <a:p>
            <a:pPr algn="ctr"/>
            <a:r>
              <a:rPr lang="es-ES" b="1" dirty="0">
                <a:solidFill>
                  <a:schemeClr val="accent2"/>
                </a:solidFill>
              </a:rPr>
              <a:t>GÜNECHEN </a:t>
            </a:r>
          </a:p>
        </p:txBody>
      </p:sp>
      <p:sp>
        <p:nvSpPr>
          <p:cNvPr id="9" name="8 Elipse"/>
          <p:cNvSpPr/>
          <p:nvPr/>
        </p:nvSpPr>
        <p:spPr>
          <a:xfrm>
            <a:off x="6218291" y="3717032"/>
            <a:ext cx="2808312" cy="1872208"/>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b="1" dirty="0"/>
              <a:t>Debemos aprender cumplir roles y funciones</a:t>
            </a:r>
          </a:p>
        </p:txBody>
      </p:sp>
      <p:sp>
        <p:nvSpPr>
          <p:cNvPr id="10" name="9 Elipse"/>
          <p:cNvSpPr/>
          <p:nvPr/>
        </p:nvSpPr>
        <p:spPr>
          <a:xfrm>
            <a:off x="6234735" y="1268760"/>
            <a:ext cx="2808312" cy="2304256"/>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s-ES" dirty="0"/>
          </a:p>
          <a:p>
            <a:pPr algn="ctr"/>
            <a:r>
              <a:rPr lang="es-ES" b="1" dirty="0"/>
              <a:t>Se ve como raro,  debe existir un ambiente de respeto, a su vez un conocimiento</a:t>
            </a:r>
          </a:p>
          <a:p>
            <a:pPr algn="ctr"/>
            <a:r>
              <a:rPr lang="es-ES" b="1" dirty="0"/>
              <a:t>Ej. Sobre el </a:t>
            </a:r>
            <a:r>
              <a:rPr lang="es-ES" b="1" dirty="0">
                <a:solidFill>
                  <a:schemeClr val="accent2"/>
                </a:solidFill>
              </a:rPr>
              <a:t>KO</a:t>
            </a:r>
          </a:p>
        </p:txBody>
      </p:sp>
      <p:pic>
        <p:nvPicPr>
          <p:cNvPr id="11"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61097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843808" y="2492896"/>
            <a:ext cx="4032448" cy="72008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b="1" dirty="0">
                <a:solidFill>
                  <a:srgbClr val="0070C0"/>
                </a:solidFill>
              </a:rPr>
              <a:t>DECODIFICACIÓN DEL MENSAJE DE LOS ELEMENTOS NATURALES</a:t>
            </a:r>
          </a:p>
        </p:txBody>
      </p:sp>
      <p:sp>
        <p:nvSpPr>
          <p:cNvPr id="5" name="4 Elipse"/>
          <p:cNvSpPr/>
          <p:nvPr/>
        </p:nvSpPr>
        <p:spPr>
          <a:xfrm>
            <a:off x="3347864" y="0"/>
            <a:ext cx="2736304" cy="216024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sz="2400" dirty="0"/>
              <a:t>El proceso del tiempo nos permite </a:t>
            </a:r>
            <a:r>
              <a:rPr lang="es-ES" sz="2400" b="1" dirty="0"/>
              <a:t>descodificar</a:t>
            </a:r>
          </a:p>
        </p:txBody>
      </p:sp>
      <p:sp>
        <p:nvSpPr>
          <p:cNvPr id="6" name="5 Elipse"/>
          <p:cNvSpPr/>
          <p:nvPr/>
        </p:nvSpPr>
        <p:spPr>
          <a:xfrm>
            <a:off x="3203848" y="3645024"/>
            <a:ext cx="2736304" cy="216024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b="1" dirty="0"/>
              <a:t>Qué sería descodificar?</a:t>
            </a:r>
          </a:p>
          <a:p>
            <a:pPr algn="ctr"/>
            <a:r>
              <a:rPr lang="es-ES" b="1" dirty="0"/>
              <a:t>Sonido del mar, forma y color de una aurora, posición de la luna</a:t>
            </a:r>
          </a:p>
        </p:txBody>
      </p:sp>
      <p:sp>
        <p:nvSpPr>
          <p:cNvPr id="7" name="6 Elipse"/>
          <p:cNvSpPr/>
          <p:nvPr/>
        </p:nvSpPr>
        <p:spPr>
          <a:xfrm>
            <a:off x="107504" y="3789040"/>
            <a:ext cx="2736304" cy="216024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sz="2400" b="1" dirty="0"/>
              <a:t>Viajar a otra Dimensión, como </a:t>
            </a:r>
          </a:p>
          <a:p>
            <a:pPr algn="ctr"/>
            <a:r>
              <a:rPr lang="es-ES" sz="2400" b="1" dirty="0"/>
              <a:t>“puerta del tiempo”</a:t>
            </a:r>
          </a:p>
        </p:txBody>
      </p:sp>
      <p:sp>
        <p:nvSpPr>
          <p:cNvPr id="8" name="7 Elipse"/>
          <p:cNvSpPr/>
          <p:nvPr/>
        </p:nvSpPr>
        <p:spPr>
          <a:xfrm>
            <a:off x="6270231" y="31631"/>
            <a:ext cx="2736304" cy="2317249"/>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sz="2400" b="1" dirty="0"/>
              <a:t>Cuando ocurre una catástrofe deberíamos estar preparado</a:t>
            </a:r>
          </a:p>
        </p:txBody>
      </p:sp>
      <p:sp>
        <p:nvSpPr>
          <p:cNvPr id="9" name="8 Elipse"/>
          <p:cNvSpPr/>
          <p:nvPr/>
        </p:nvSpPr>
        <p:spPr>
          <a:xfrm>
            <a:off x="6270231" y="3490989"/>
            <a:ext cx="2736304" cy="216024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s-ES" dirty="0"/>
          </a:p>
          <a:p>
            <a:pPr algn="ctr"/>
            <a:endParaRPr lang="es-ES" dirty="0"/>
          </a:p>
          <a:p>
            <a:pPr algn="ctr"/>
            <a:endParaRPr lang="es-ES" dirty="0"/>
          </a:p>
          <a:p>
            <a:pPr algn="ctr"/>
            <a:endParaRPr lang="es-ES" dirty="0"/>
          </a:p>
          <a:p>
            <a:pPr algn="ctr"/>
            <a:r>
              <a:rPr lang="es-ES" b="1" dirty="0"/>
              <a:t>Si logramos saber:</a:t>
            </a:r>
          </a:p>
          <a:p>
            <a:pPr algn="ctr"/>
            <a:r>
              <a:rPr lang="es-ES" b="1" dirty="0"/>
              <a:t>-romper oreja a las niñas.</a:t>
            </a:r>
          </a:p>
          <a:p>
            <a:pPr algn="ctr"/>
            <a:r>
              <a:rPr lang="es-ES" b="1" dirty="0"/>
              <a:t>-sembrar  - cortar árboles  - prepararnos que va a llover</a:t>
            </a:r>
          </a:p>
          <a:p>
            <a:pPr algn="ctr"/>
            <a:endParaRPr lang="es-ES" dirty="0"/>
          </a:p>
          <a:p>
            <a:pPr algn="ctr"/>
            <a:endParaRPr lang="es-ES" dirty="0"/>
          </a:p>
          <a:p>
            <a:pPr algn="ctr"/>
            <a:endParaRPr lang="es-ES" dirty="0"/>
          </a:p>
          <a:p>
            <a:pPr algn="ctr"/>
            <a:endParaRPr lang="es-ES" dirty="0"/>
          </a:p>
        </p:txBody>
      </p:sp>
      <p:cxnSp>
        <p:nvCxnSpPr>
          <p:cNvPr id="10" name="9 Conector angular"/>
          <p:cNvCxnSpPr>
            <a:stCxn id="4" idx="3"/>
          </p:cNvCxnSpPr>
          <p:nvPr/>
        </p:nvCxnSpPr>
        <p:spPr>
          <a:xfrm flipV="1">
            <a:off x="6876256" y="2492896"/>
            <a:ext cx="648072" cy="360040"/>
          </a:xfrm>
          <a:prstGeom prst="bentConnector3">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1" name="10 Conector angular"/>
          <p:cNvCxnSpPr/>
          <p:nvPr/>
        </p:nvCxnSpPr>
        <p:spPr>
          <a:xfrm rot="5400000" flipH="1" flipV="1">
            <a:off x="3131840" y="1916832"/>
            <a:ext cx="504056" cy="360040"/>
          </a:xfrm>
          <a:prstGeom prst="bentConnector3">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2" name="11 Conector angular"/>
          <p:cNvCxnSpPr/>
          <p:nvPr/>
        </p:nvCxnSpPr>
        <p:spPr>
          <a:xfrm rot="16200000" flipV="1">
            <a:off x="2171235" y="2373379"/>
            <a:ext cx="589058" cy="540059"/>
          </a:xfrm>
          <a:prstGeom prst="bentConnector3">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3" name="12 Conector angular"/>
          <p:cNvCxnSpPr/>
          <p:nvPr/>
        </p:nvCxnSpPr>
        <p:spPr>
          <a:xfrm rot="16200000" flipH="1">
            <a:off x="6264188" y="3392996"/>
            <a:ext cx="720080" cy="360040"/>
          </a:xfrm>
          <a:prstGeom prst="bentConnector3">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4" name="13 Conector angular"/>
          <p:cNvCxnSpPr/>
          <p:nvPr/>
        </p:nvCxnSpPr>
        <p:spPr>
          <a:xfrm rot="5400000">
            <a:off x="4977816" y="3455232"/>
            <a:ext cx="556520" cy="72008"/>
          </a:xfrm>
          <a:prstGeom prst="bentConnector3">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5" name="14 Conector angular"/>
          <p:cNvCxnSpPr/>
          <p:nvPr/>
        </p:nvCxnSpPr>
        <p:spPr>
          <a:xfrm rot="10800000" flipV="1">
            <a:off x="2195736" y="3212976"/>
            <a:ext cx="792088" cy="576064"/>
          </a:xfrm>
          <a:prstGeom prst="bentConnector3">
            <a:avLst/>
          </a:prstGeom>
          <a:ln>
            <a:tailEnd type="arrow"/>
          </a:ln>
        </p:spPr>
        <p:style>
          <a:lnRef idx="2">
            <a:schemeClr val="accent5"/>
          </a:lnRef>
          <a:fillRef idx="0">
            <a:schemeClr val="accent5"/>
          </a:fillRef>
          <a:effectRef idx="1">
            <a:schemeClr val="accent5"/>
          </a:effectRef>
          <a:fontRef idx="minor">
            <a:schemeClr val="tx1"/>
          </a:fontRef>
        </p:style>
      </p:cxnSp>
      <p:sp>
        <p:nvSpPr>
          <p:cNvPr id="16" name="15 Elipse"/>
          <p:cNvSpPr/>
          <p:nvPr/>
        </p:nvSpPr>
        <p:spPr>
          <a:xfrm>
            <a:off x="395536" y="332656"/>
            <a:ext cx="2736304" cy="216024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sz="2000" b="1" dirty="0"/>
              <a:t>Hasta el insecto más pequeño tiene importancia y envía mensaje</a:t>
            </a:r>
          </a:p>
        </p:txBody>
      </p:sp>
      <p:pic>
        <p:nvPicPr>
          <p:cNvPr id="17"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95863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372" y="1124744"/>
            <a:ext cx="8856984" cy="100811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dirty="0"/>
              <a:t>Comentario de nuestros antiguos y </a:t>
            </a:r>
            <a:r>
              <a:rPr lang="es-ES" dirty="0" err="1"/>
              <a:t>Kuivikecheyem</a:t>
            </a:r>
            <a:r>
              <a:rPr lang="es-ES" dirty="0"/>
              <a:t>, que los mapuche nunca íbamos a desaparecer, decían como la vida comenzaba y terminaba en el </a:t>
            </a:r>
            <a:r>
              <a:rPr lang="es-ES" dirty="0" err="1"/>
              <a:t>tüwün</a:t>
            </a:r>
            <a:r>
              <a:rPr lang="es-ES" dirty="0"/>
              <a:t> y que volvían a comenzar (espacio espiritual, en el ka mapu)….</a:t>
            </a:r>
          </a:p>
        </p:txBody>
      </p:sp>
      <p:sp>
        <p:nvSpPr>
          <p:cNvPr id="3" name="2 Rectángulo redondeado"/>
          <p:cNvSpPr/>
          <p:nvPr/>
        </p:nvSpPr>
        <p:spPr>
          <a:xfrm>
            <a:off x="2742109" y="2276872"/>
            <a:ext cx="3600400" cy="108012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b="1" dirty="0"/>
              <a:t>NOS CORRESPONDE TRANSITAR</a:t>
            </a:r>
          </a:p>
          <a:p>
            <a:pPr algn="ctr"/>
            <a:r>
              <a:rPr lang="es-ES" b="1" dirty="0"/>
              <a:t>(volver en  generación posterior)</a:t>
            </a:r>
          </a:p>
        </p:txBody>
      </p:sp>
      <p:sp>
        <p:nvSpPr>
          <p:cNvPr id="4" name="3 Elipse"/>
          <p:cNvSpPr/>
          <p:nvPr/>
        </p:nvSpPr>
        <p:spPr>
          <a:xfrm>
            <a:off x="179512" y="2492896"/>
            <a:ext cx="1872208" cy="1296144"/>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sz="2400" b="1" dirty="0"/>
              <a:t>Vida a la muerte</a:t>
            </a:r>
          </a:p>
        </p:txBody>
      </p:sp>
      <p:sp>
        <p:nvSpPr>
          <p:cNvPr id="5" name="4 Elipse"/>
          <p:cNvSpPr/>
          <p:nvPr/>
        </p:nvSpPr>
        <p:spPr>
          <a:xfrm>
            <a:off x="6599220" y="2492896"/>
            <a:ext cx="2304256" cy="172819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s-ES" b="1" dirty="0"/>
          </a:p>
          <a:p>
            <a:pPr algn="ctr"/>
            <a:r>
              <a:rPr lang="es-ES" b="1" dirty="0"/>
              <a:t>Ka mapu</a:t>
            </a:r>
          </a:p>
          <a:p>
            <a:pPr algn="ctr"/>
            <a:r>
              <a:rPr lang="es-ES" b="1" dirty="0"/>
              <a:t>Nos vamos en </a:t>
            </a:r>
            <a:r>
              <a:rPr lang="es-ES" b="1" dirty="0" err="1"/>
              <a:t>wampu</a:t>
            </a:r>
            <a:r>
              <a:rPr lang="es-ES" b="1" dirty="0"/>
              <a:t>, cruzamos un mar (</a:t>
            </a:r>
            <a:r>
              <a:rPr lang="es-ES" b="1" dirty="0" err="1"/>
              <a:t>lhavken</a:t>
            </a:r>
            <a:r>
              <a:rPr lang="es-ES" b="1" dirty="0"/>
              <a:t>)</a:t>
            </a:r>
          </a:p>
          <a:p>
            <a:pPr algn="ctr"/>
            <a:endParaRPr lang="es-ES" dirty="0"/>
          </a:p>
          <a:p>
            <a:pPr algn="ctr"/>
            <a:endParaRPr lang="es-ES" dirty="0"/>
          </a:p>
        </p:txBody>
      </p:sp>
      <p:sp>
        <p:nvSpPr>
          <p:cNvPr id="6" name="5 Elipse"/>
          <p:cNvSpPr/>
          <p:nvPr/>
        </p:nvSpPr>
        <p:spPr>
          <a:xfrm>
            <a:off x="3253306" y="3501008"/>
            <a:ext cx="2578006" cy="2016224"/>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s-ES" dirty="0"/>
          </a:p>
          <a:p>
            <a:pPr algn="ctr"/>
            <a:r>
              <a:rPr lang="es-ES" b="1" dirty="0" err="1"/>
              <a:t>Anka</a:t>
            </a:r>
            <a:r>
              <a:rPr lang="es-ES" b="1" dirty="0"/>
              <a:t> wenu</a:t>
            </a:r>
          </a:p>
          <a:p>
            <a:pPr algn="ctr"/>
            <a:r>
              <a:rPr lang="es-ES" b="1" dirty="0" err="1"/>
              <a:t>Chumli</a:t>
            </a:r>
            <a:r>
              <a:rPr lang="es-ES" b="1" dirty="0"/>
              <a:t> nag mapu ka </a:t>
            </a:r>
            <a:r>
              <a:rPr lang="es-ES" b="1" dirty="0" err="1"/>
              <a:t>veli</a:t>
            </a:r>
            <a:r>
              <a:rPr lang="es-ES" b="1" dirty="0"/>
              <a:t> wenu mapu, </a:t>
            </a:r>
            <a:r>
              <a:rPr lang="es-ES" b="1" dirty="0" err="1"/>
              <a:t>mulepuy</a:t>
            </a:r>
            <a:r>
              <a:rPr lang="es-ES" b="1" dirty="0"/>
              <a:t> taiñ </a:t>
            </a:r>
            <a:r>
              <a:rPr lang="es-ES" b="1" dirty="0" err="1"/>
              <a:t>kuivikecheyen</a:t>
            </a:r>
            <a:endParaRPr lang="es-ES" b="1" dirty="0"/>
          </a:p>
          <a:p>
            <a:pPr algn="ctr"/>
            <a:endParaRPr lang="es-ES" dirty="0"/>
          </a:p>
          <a:p>
            <a:pPr algn="ctr"/>
            <a:endParaRPr lang="es-ES" dirty="0"/>
          </a:p>
        </p:txBody>
      </p:sp>
      <p:cxnSp>
        <p:nvCxnSpPr>
          <p:cNvPr id="7" name="6 Conector curvado"/>
          <p:cNvCxnSpPr/>
          <p:nvPr/>
        </p:nvCxnSpPr>
        <p:spPr>
          <a:xfrm rot="10800000" flipV="1">
            <a:off x="6228184" y="4256459"/>
            <a:ext cx="1008112" cy="144016"/>
          </a:xfrm>
          <a:prstGeom prst="curvedConnector3">
            <a:avLst/>
          </a:prstGeom>
          <a:ln>
            <a:tailEnd type="arrow"/>
          </a:ln>
        </p:spPr>
        <p:style>
          <a:lnRef idx="3">
            <a:schemeClr val="accent5"/>
          </a:lnRef>
          <a:fillRef idx="0">
            <a:schemeClr val="accent5"/>
          </a:fillRef>
          <a:effectRef idx="2">
            <a:schemeClr val="accent5"/>
          </a:effectRef>
          <a:fontRef idx="minor">
            <a:schemeClr val="tx1"/>
          </a:fontRef>
        </p:style>
      </p:cxnSp>
      <p:cxnSp>
        <p:nvCxnSpPr>
          <p:cNvPr id="8" name="7 Conector recto de flecha"/>
          <p:cNvCxnSpPr/>
          <p:nvPr/>
        </p:nvCxnSpPr>
        <p:spPr>
          <a:xfrm flipH="1">
            <a:off x="2019208" y="3212976"/>
            <a:ext cx="720080"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9" name="8 Conector recto de flecha"/>
          <p:cNvCxnSpPr/>
          <p:nvPr/>
        </p:nvCxnSpPr>
        <p:spPr>
          <a:xfrm>
            <a:off x="6156452" y="3477173"/>
            <a:ext cx="432048"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11" name="10 Rectángulo redondeado"/>
          <p:cNvSpPr/>
          <p:nvPr/>
        </p:nvSpPr>
        <p:spPr>
          <a:xfrm>
            <a:off x="1972584" y="137046"/>
            <a:ext cx="4320480" cy="555649"/>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s-ES" sz="2400" b="1" dirty="0"/>
          </a:p>
          <a:p>
            <a:pPr algn="ctr"/>
            <a:r>
              <a:rPr lang="es-ES" b="1" dirty="0">
                <a:solidFill>
                  <a:srgbClr val="FF0000"/>
                </a:solidFill>
              </a:rPr>
              <a:t>RELACIÓN ENTRE LA VIDA Y LA MUERTE</a:t>
            </a:r>
          </a:p>
          <a:p>
            <a:pPr algn="ctr"/>
            <a:endParaRPr lang="es-ES" b="1" dirty="0">
              <a:solidFill>
                <a:srgbClr val="FF0000"/>
              </a:solidFill>
            </a:endParaRPr>
          </a:p>
        </p:txBody>
      </p:sp>
      <p:pic>
        <p:nvPicPr>
          <p:cNvPr id="12"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76655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627784" y="230149"/>
            <a:ext cx="4536504" cy="79208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sz="2000" b="1" dirty="0"/>
              <a:t>TUWÜN ESPIRITUAL</a:t>
            </a:r>
          </a:p>
          <a:p>
            <a:pPr algn="ctr"/>
            <a:r>
              <a:rPr lang="es-ES" sz="2000" b="1" dirty="0"/>
              <a:t>(SE ENCUENTRA EN EL WENU MAPU)</a:t>
            </a:r>
          </a:p>
        </p:txBody>
      </p:sp>
      <p:sp>
        <p:nvSpPr>
          <p:cNvPr id="5" name="4 Rectángulo redondeado"/>
          <p:cNvSpPr/>
          <p:nvPr/>
        </p:nvSpPr>
        <p:spPr>
          <a:xfrm>
            <a:off x="755576" y="1238261"/>
            <a:ext cx="7200800" cy="100811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La vida comienza y termina en el tuwün espiritual nunca va a desaparecer (ciclo). Los  ESP= 2 Y 2</a:t>
            </a:r>
          </a:p>
        </p:txBody>
      </p:sp>
      <p:sp>
        <p:nvSpPr>
          <p:cNvPr id="6" name="5 Elipse"/>
          <p:cNvSpPr/>
          <p:nvPr/>
        </p:nvSpPr>
        <p:spPr>
          <a:xfrm>
            <a:off x="827584" y="2318381"/>
            <a:ext cx="4248472" cy="338437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dirty="0"/>
          </a:p>
        </p:txBody>
      </p:sp>
      <p:sp>
        <p:nvSpPr>
          <p:cNvPr id="7" name="6 Elipse"/>
          <p:cNvSpPr/>
          <p:nvPr/>
        </p:nvSpPr>
        <p:spPr>
          <a:xfrm>
            <a:off x="2555776" y="3686533"/>
            <a:ext cx="720080" cy="86409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dirty="0"/>
          </a:p>
        </p:txBody>
      </p:sp>
      <p:cxnSp>
        <p:nvCxnSpPr>
          <p:cNvPr id="8" name="7 Conector recto"/>
          <p:cNvCxnSpPr>
            <a:stCxn id="7" idx="0"/>
            <a:endCxn id="6" idx="0"/>
          </p:cNvCxnSpPr>
          <p:nvPr/>
        </p:nvCxnSpPr>
        <p:spPr>
          <a:xfrm flipV="1">
            <a:off x="2915816" y="2318381"/>
            <a:ext cx="36004" cy="1368152"/>
          </a:xfrm>
          <a:prstGeom prst="line">
            <a:avLst/>
          </a:prstGeom>
        </p:spPr>
        <p:style>
          <a:lnRef idx="2">
            <a:schemeClr val="accent5"/>
          </a:lnRef>
          <a:fillRef idx="0">
            <a:schemeClr val="accent5"/>
          </a:fillRef>
          <a:effectRef idx="1">
            <a:schemeClr val="accent5"/>
          </a:effectRef>
          <a:fontRef idx="minor">
            <a:schemeClr val="tx1"/>
          </a:fontRef>
        </p:style>
      </p:cxnSp>
      <p:cxnSp>
        <p:nvCxnSpPr>
          <p:cNvPr id="9" name="8 Conector recto"/>
          <p:cNvCxnSpPr>
            <a:stCxn id="7" idx="4"/>
            <a:endCxn id="6" idx="4"/>
          </p:cNvCxnSpPr>
          <p:nvPr/>
        </p:nvCxnSpPr>
        <p:spPr>
          <a:xfrm>
            <a:off x="2915816" y="4550629"/>
            <a:ext cx="36004" cy="1152128"/>
          </a:xfrm>
          <a:prstGeom prst="line">
            <a:avLst/>
          </a:prstGeom>
        </p:spPr>
        <p:style>
          <a:lnRef idx="2">
            <a:schemeClr val="accent5"/>
          </a:lnRef>
          <a:fillRef idx="0">
            <a:schemeClr val="accent5"/>
          </a:fillRef>
          <a:effectRef idx="1">
            <a:schemeClr val="accent5"/>
          </a:effectRef>
          <a:fontRef idx="minor">
            <a:schemeClr val="tx1"/>
          </a:fontRef>
        </p:style>
      </p:cxnSp>
      <p:cxnSp>
        <p:nvCxnSpPr>
          <p:cNvPr id="10" name="9 Conector recto"/>
          <p:cNvCxnSpPr>
            <a:endCxn id="6" idx="2"/>
          </p:cNvCxnSpPr>
          <p:nvPr/>
        </p:nvCxnSpPr>
        <p:spPr>
          <a:xfrm flipH="1" flipV="1">
            <a:off x="827584" y="4010569"/>
            <a:ext cx="1728192" cy="108012"/>
          </a:xfrm>
          <a:prstGeom prst="line">
            <a:avLst/>
          </a:prstGeom>
        </p:spPr>
        <p:style>
          <a:lnRef idx="2">
            <a:schemeClr val="accent5"/>
          </a:lnRef>
          <a:fillRef idx="0">
            <a:schemeClr val="accent5"/>
          </a:fillRef>
          <a:effectRef idx="1">
            <a:schemeClr val="accent5"/>
          </a:effectRef>
          <a:fontRef idx="minor">
            <a:schemeClr val="tx1"/>
          </a:fontRef>
        </p:style>
      </p:cxnSp>
      <p:cxnSp>
        <p:nvCxnSpPr>
          <p:cNvPr id="11" name="10 Conector recto"/>
          <p:cNvCxnSpPr>
            <a:stCxn id="7" idx="6"/>
          </p:cNvCxnSpPr>
          <p:nvPr/>
        </p:nvCxnSpPr>
        <p:spPr>
          <a:xfrm>
            <a:off x="3275856" y="4118581"/>
            <a:ext cx="1728192" cy="72008"/>
          </a:xfrm>
          <a:prstGeom prst="line">
            <a:avLst/>
          </a:prstGeom>
        </p:spPr>
        <p:style>
          <a:lnRef idx="2">
            <a:schemeClr val="accent5"/>
          </a:lnRef>
          <a:fillRef idx="0">
            <a:schemeClr val="accent5"/>
          </a:fillRef>
          <a:effectRef idx="1">
            <a:schemeClr val="accent5"/>
          </a:effectRef>
          <a:fontRef idx="minor">
            <a:schemeClr val="tx1"/>
          </a:fontRef>
        </p:style>
      </p:cxnSp>
      <p:sp>
        <p:nvSpPr>
          <p:cNvPr id="12" name="11 Flecha curvada hacia la derecha"/>
          <p:cNvSpPr/>
          <p:nvPr/>
        </p:nvSpPr>
        <p:spPr>
          <a:xfrm>
            <a:off x="1691680" y="2822437"/>
            <a:ext cx="360040" cy="93610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tx1"/>
              </a:solidFill>
            </a:endParaRPr>
          </a:p>
        </p:txBody>
      </p:sp>
      <p:sp>
        <p:nvSpPr>
          <p:cNvPr id="13" name="12 Flecha curvada hacia la derecha"/>
          <p:cNvSpPr/>
          <p:nvPr/>
        </p:nvSpPr>
        <p:spPr>
          <a:xfrm rot="19563315">
            <a:off x="1634325" y="4427367"/>
            <a:ext cx="360040" cy="93610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tx1"/>
              </a:solidFill>
            </a:endParaRPr>
          </a:p>
        </p:txBody>
      </p:sp>
      <p:sp>
        <p:nvSpPr>
          <p:cNvPr id="14" name="13 Flecha curvada hacia la derecha"/>
          <p:cNvSpPr/>
          <p:nvPr/>
        </p:nvSpPr>
        <p:spPr>
          <a:xfrm rot="12102283">
            <a:off x="3707904" y="4550629"/>
            <a:ext cx="360040" cy="93610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tx1"/>
              </a:solidFill>
            </a:endParaRPr>
          </a:p>
        </p:txBody>
      </p:sp>
      <p:sp>
        <p:nvSpPr>
          <p:cNvPr id="15" name="14 Flecha curvada hacia la derecha"/>
          <p:cNvSpPr/>
          <p:nvPr/>
        </p:nvSpPr>
        <p:spPr>
          <a:xfrm rot="9793409">
            <a:off x="3907348" y="2710460"/>
            <a:ext cx="360040" cy="93610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tx1"/>
              </a:solidFill>
            </a:endParaRPr>
          </a:p>
        </p:txBody>
      </p:sp>
      <p:sp>
        <p:nvSpPr>
          <p:cNvPr id="16" name="15 Rectángulo redondeado"/>
          <p:cNvSpPr/>
          <p:nvPr/>
        </p:nvSpPr>
        <p:spPr>
          <a:xfrm>
            <a:off x="6228184" y="2426785"/>
            <a:ext cx="2736304" cy="7200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Espacio Espiritual</a:t>
            </a:r>
          </a:p>
        </p:txBody>
      </p:sp>
      <p:sp>
        <p:nvSpPr>
          <p:cNvPr id="17" name="16 Cerrar llave"/>
          <p:cNvSpPr/>
          <p:nvPr/>
        </p:nvSpPr>
        <p:spPr>
          <a:xfrm>
            <a:off x="4932040" y="3254485"/>
            <a:ext cx="504056" cy="1872208"/>
          </a:xfrm>
          <a:prstGeom prst="righ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s-CL"/>
          </a:p>
        </p:txBody>
      </p:sp>
      <p:sp>
        <p:nvSpPr>
          <p:cNvPr id="18" name="17 Rectángulo redondeado"/>
          <p:cNvSpPr/>
          <p:nvPr/>
        </p:nvSpPr>
        <p:spPr>
          <a:xfrm>
            <a:off x="6156176" y="3379161"/>
            <a:ext cx="2808312" cy="7920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Constante transitar</a:t>
            </a:r>
          </a:p>
        </p:txBody>
      </p:sp>
      <p:sp>
        <p:nvSpPr>
          <p:cNvPr id="19" name="18 Rectángulo redondeado"/>
          <p:cNvSpPr/>
          <p:nvPr/>
        </p:nvSpPr>
        <p:spPr>
          <a:xfrm>
            <a:off x="143508" y="5121188"/>
            <a:ext cx="1368152" cy="50405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ciclo</a:t>
            </a:r>
          </a:p>
        </p:txBody>
      </p:sp>
      <p:sp>
        <p:nvSpPr>
          <p:cNvPr id="20" name="19 Elipse"/>
          <p:cNvSpPr/>
          <p:nvPr/>
        </p:nvSpPr>
        <p:spPr>
          <a:xfrm>
            <a:off x="5724128" y="4406612"/>
            <a:ext cx="3168352" cy="115212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Volver a la</a:t>
            </a:r>
          </a:p>
          <a:p>
            <a:pPr algn="ctr"/>
            <a:r>
              <a:rPr lang="es-CL" sz="2400" b="1" dirty="0"/>
              <a:t>cuarta </a:t>
            </a:r>
          </a:p>
          <a:p>
            <a:pPr algn="ctr"/>
            <a:r>
              <a:rPr lang="es-CL" sz="2400" b="1" dirty="0"/>
              <a:t>generación </a:t>
            </a:r>
          </a:p>
        </p:txBody>
      </p:sp>
      <p:pic>
        <p:nvPicPr>
          <p:cNvPr id="21"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02982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de flecha"/>
          <p:cNvCxnSpPr/>
          <p:nvPr/>
        </p:nvCxnSpPr>
        <p:spPr>
          <a:xfrm>
            <a:off x="6140697" y="2874546"/>
            <a:ext cx="792088" cy="288032"/>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5" name="4 Rectángulo redondeado"/>
          <p:cNvSpPr/>
          <p:nvPr/>
        </p:nvSpPr>
        <p:spPr>
          <a:xfrm>
            <a:off x="7020272" y="2874546"/>
            <a:ext cx="1872208" cy="50405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Origen familia mapuche</a:t>
            </a:r>
          </a:p>
        </p:txBody>
      </p:sp>
      <p:cxnSp>
        <p:nvCxnSpPr>
          <p:cNvPr id="6" name="5 Conector recto de flecha"/>
          <p:cNvCxnSpPr/>
          <p:nvPr/>
        </p:nvCxnSpPr>
        <p:spPr>
          <a:xfrm>
            <a:off x="539552" y="3645024"/>
            <a:ext cx="36004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6 Rectángulo redondeado"/>
          <p:cNvSpPr/>
          <p:nvPr/>
        </p:nvSpPr>
        <p:spPr>
          <a:xfrm>
            <a:off x="1781304" y="4204700"/>
            <a:ext cx="4752528" cy="93610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2000" b="1" dirty="0"/>
              <a:t>Preparándose el inicio a su movimiento</a:t>
            </a:r>
          </a:p>
          <a:p>
            <a:pPr algn="ctr"/>
            <a:r>
              <a:rPr lang="es-CL" sz="2000" b="1" dirty="0"/>
              <a:t>Espiritual hacia el </a:t>
            </a:r>
            <a:r>
              <a:rPr lang="es-CL" sz="2000" b="1" dirty="0" err="1"/>
              <a:t>Nagmapu</a:t>
            </a:r>
            <a:endParaRPr lang="es-CL" sz="2000" b="1" dirty="0"/>
          </a:p>
        </p:txBody>
      </p:sp>
      <p:cxnSp>
        <p:nvCxnSpPr>
          <p:cNvPr id="8" name="7 Conector recto de flecha"/>
          <p:cNvCxnSpPr/>
          <p:nvPr/>
        </p:nvCxnSpPr>
        <p:spPr>
          <a:xfrm>
            <a:off x="6680741" y="4672752"/>
            <a:ext cx="1080120"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9" name="8 Rectángulo redondeado"/>
          <p:cNvSpPr/>
          <p:nvPr/>
        </p:nvSpPr>
        <p:spPr>
          <a:xfrm>
            <a:off x="2583465" y="224644"/>
            <a:ext cx="4680520" cy="50405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DISTINTOS ESPACIOS ESPIRITUALES</a:t>
            </a:r>
          </a:p>
        </p:txBody>
      </p:sp>
      <p:sp>
        <p:nvSpPr>
          <p:cNvPr id="10" name="9 Rectángulo redondeado"/>
          <p:cNvSpPr/>
          <p:nvPr/>
        </p:nvSpPr>
        <p:spPr>
          <a:xfrm>
            <a:off x="207201" y="944724"/>
            <a:ext cx="2808312" cy="46805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Primer espacio</a:t>
            </a:r>
          </a:p>
        </p:txBody>
      </p:sp>
      <p:sp>
        <p:nvSpPr>
          <p:cNvPr id="11" name="10 Rectángulo redondeado"/>
          <p:cNvSpPr/>
          <p:nvPr/>
        </p:nvSpPr>
        <p:spPr>
          <a:xfrm>
            <a:off x="3735593" y="1448780"/>
            <a:ext cx="1368152" cy="4320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b="1" dirty="0">
                <a:solidFill>
                  <a:srgbClr val="002060"/>
                </a:solidFill>
              </a:rPr>
              <a:t>TUWÜN</a:t>
            </a:r>
          </a:p>
        </p:txBody>
      </p:sp>
      <p:sp>
        <p:nvSpPr>
          <p:cNvPr id="12" name="11 Elipse"/>
          <p:cNvSpPr/>
          <p:nvPr/>
        </p:nvSpPr>
        <p:spPr>
          <a:xfrm>
            <a:off x="2036225" y="2154466"/>
            <a:ext cx="5184576" cy="86409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CL" dirty="0"/>
          </a:p>
        </p:txBody>
      </p:sp>
      <p:sp>
        <p:nvSpPr>
          <p:cNvPr id="13" name="12 Elipse"/>
          <p:cNvSpPr/>
          <p:nvPr/>
        </p:nvSpPr>
        <p:spPr>
          <a:xfrm>
            <a:off x="2610523" y="2312876"/>
            <a:ext cx="1800200" cy="360040"/>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CL" b="1" dirty="0">
                <a:solidFill>
                  <a:srgbClr val="002060"/>
                </a:solidFill>
              </a:rPr>
              <a:t>ESPIRITUAL</a:t>
            </a:r>
          </a:p>
        </p:txBody>
      </p:sp>
      <p:sp>
        <p:nvSpPr>
          <p:cNvPr id="14" name="13 Rectángulo redondeado"/>
          <p:cNvSpPr/>
          <p:nvPr/>
        </p:nvSpPr>
        <p:spPr>
          <a:xfrm>
            <a:off x="1043608" y="3284984"/>
            <a:ext cx="4752528" cy="72008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2000" b="1" dirty="0"/>
              <a:t>Se recrean, casan, se multiplican, definen</a:t>
            </a:r>
          </a:p>
          <a:p>
            <a:pPr algn="ctr"/>
            <a:r>
              <a:rPr lang="es-CL" sz="2000" b="1" dirty="0"/>
              <a:t>Roles y funciones</a:t>
            </a:r>
          </a:p>
        </p:txBody>
      </p:sp>
      <p:sp>
        <p:nvSpPr>
          <p:cNvPr id="15" name="14 Elipse"/>
          <p:cNvSpPr/>
          <p:nvPr/>
        </p:nvSpPr>
        <p:spPr>
          <a:xfrm>
            <a:off x="4644008" y="2298482"/>
            <a:ext cx="2304256" cy="576064"/>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CL" sz="2000" b="1" dirty="0">
                <a:solidFill>
                  <a:srgbClr val="002060"/>
                </a:solidFill>
              </a:rPr>
              <a:t>WENU MAPU</a:t>
            </a:r>
          </a:p>
        </p:txBody>
      </p:sp>
      <p:pic>
        <p:nvPicPr>
          <p:cNvPr id="16"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037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redondeado"/>
          <p:cNvSpPr/>
          <p:nvPr/>
        </p:nvSpPr>
        <p:spPr>
          <a:xfrm>
            <a:off x="299830" y="2276872"/>
            <a:ext cx="8496944" cy="3528392"/>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es-ES" sz="2400" b="1" dirty="0"/>
              <a:t>SU CONCEPTO</a:t>
            </a:r>
          </a:p>
          <a:p>
            <a:pPr algn="ctr"/>
            <a:r>
              <a:rPr lang="es-ES" sz="3200" b="1" dirty="0"/>
              <a:t>Es la ciencia del pensamiento y del </a:t>
            </a:r>
            <a:r>
              <a:rPr lang="es-ES" sz="3200" b="1" u="sng" dirty="0"/>
              <a:t>conocimiento</a:t>
            </a:r>
            <a:r>
              <a:rPr lang="es-ES" sz="3200" b="1" dirty="0"/>
              <a:t>, quizás sea la base de todo (de la existencia, del ser, de la vida, de la muerte, de la vida más allá de la vida, la filosofía de las cosas, “la idea de fin en el mapuche no existe;  solo se transforma, </a:t>
            </a:r>
            <a:r>
              <a:rPr lang="es-ES" sz="2400" b="1" dirty="0">
                <a:solidFill>
                  <a:srgbClr val="00B050"/>
                </a:solidFill>
              </a:rPr>
              <a:t>APONTUGEKELAY TA MOGEN)</a:t>
            </a:r>
          </a:p>
        </p:txBody>
      </p:sp>
      <p:sp>
        <p:nvSpPr>
          <p:cNvPr id="6" name="5 Elipse"/>
          <p:cNvSpPr/>
          <p:nvPr/>
        </p:nvSpPr>
        <p:spPr>
          <a:xfrm>
            <a:off x="3131840" y="908720"/>
            <a:ext cx="3024336" cy="936104"/>
          </a:xfrm>
          <a:prstGeom prst="ellipse">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r>
              <a:rPr lang="es-ES" sz="3200" b="1" dirty="0">
                <a:solidFill>
                  <a:srgbClr val="FF0000"/>
                </a:solidFill>
              </a:rPr>
              <a:t>KIMÜN</a:t>
            </a:r>
          </a:p>
        </p:txBody>
      </p:sp>
      <p:cxnSp>
        <p:nvCxnSpPr>
          <p:cNvPr id="8" name="7 Conector recto de flecha"/>
          <p:cNvCxnSpPr/>
          <p:nvPr/>
        </p:nvCxnSpPr>
        <p:spPr>
          <a:xfrm>
            <a:off x="4644008" y="1844824"/>
            <a:ext cx="0" cy="36004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3" name="2 Rectángulo redondeado"/>
          <p:cNvSpPr/>
          <p:nvPr/>
        </p:nvSpPr>
        <p:spPr>
          <a:xfrm>
            <a:off x="3491880" y="260648"/>
            <a:ext cx="2160240" cy="43204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b="1" dirty="0"/>
              <a:t>PRIMERA IDEA BASE</a:t>
            </a:r>
          </a:p>
        </p:txBody>
      </p:sp>
      <p:pic>
        <p:nvPicPr>
          <p:cNvPr id="7"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35403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de flecha"/>
          <p:cNvCxnSpPr/>
          <p:nvPr/>
        </p:nvCxnSpPr>
        <p:spPr>
          <a:xfrm>
            <a:off x="4355976" y="260648"/>
            <a:ext cx="0" cy="43204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5" name="4 Elipse"/>
          <p:cNvSpPr/>
          <p:nvPr/>
        </p:nvSpPr>
        <p:spPr>
          <a:xfrm>
            <a:off x="323528" y="980728"/>
            <a:ext cx="8496944" cy="4464496"/>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CL" sz="2000" b="1" dirty="0" err="1"/>
              <a:t>Allkütukiaymün</a:t>
            </a:r>
            <a:r>
              <a:rPr lang="es-CL" sz="2000" b="1" dirty="0"/>
              <a:t> </a:t>
            </a:r>
            <a:r>
              <a:rPr lang="es-CL" sz="2000" b="1" dirty="0" err="1"/>
              <a:t>Nagmapu</a:t>
            </a:r>
            <a:r>
              <a:rPr lang="es-CL" sz="2000" b="1" dirty="0"/>
              <a:t>:</a:t>
            </a:r>
          </a:p>
          <a:p>
            <a:pPr algn="ctr"/>
            <a:r>
              <a:rPr lang="es-CL" sz="2000" dirty="0" err="1"/>
              <a:t>Txawüluimün</a:t>
            </a:r>
            <a:r>
              <a:rPr lang="es-CL" sz="2000" dirty="0"/>
              <a:t> </a:t>
            </a:r>
            <a:r>
              <a:rPr lang="es-CL" sz="2000" dirty="0" err="1"/>
              <a:t>tamün</a:t>
            </a:r>
            <a:r>
              <a:rPr lang="es-CL" sz="2000" dirty="0"/>
              <a:t> </a:t>
            </a:r>
            <a:r>
              <a:rPr lang="es-CL" sz="2000" dirty="0" err="1"/>
              <a:t>gillatuwemeu</a:t>
            </a:r>
            <a:r>
              <a:rPr lang="es-CL" sz="2000" dirty="0"/>
              <a:t> </a:t>
            </a:r>
            <a:r>
              <a:rPr lang="es-CL" sz="2000" dirty="0" err="1"/>
              <a:t>chewta</a:t>
            </a:r>
            <a:r>
              <a:rPr lang="es-CL" sz="2000" dirty="0"/>
              <a:t> </a:t>
            </a:r>
            <a:r>
              <a:rPr lang="es-CL" sz="2000" dirty="0" err="1"/>
              <a:t>niimün</a:t>
            </a:r>
            <a:r>
              <a:rPr lang="es-CL" sz="2000" dirty="0"/>
              <a:t> </a:t>
            </a:r>
            <a:r>
              <a:rPr lang="es-CL" sz="2000" dirty="0" err="1"/>
              <a:t>rewe</a:t>
            </a:r>
            <a:r>
              <a:rPr lang="es-CL" sz="2000" dirty="0"/>
              <a:t>. </a:t>
            </a:r>
            <a:r>
              <a:rPr lang="es-CL" sz="2000" b="1" dirty="0" err="1"/>
              <a:t>Tüva</a:t>
            </a:r>
            <a:r>
              <a:rPr lang="es-CL" sz="2000" b="1" dirty="0"/>
              <a:t> </a:t>
            </a:r>
            <a:r>
              <a:rPr lang="es-CL" sz="2000" b="1" dirty="0" err="1"/>
              <a:t>ta</a:t>
            </a:r>
            <a:r>
              <a:rPr lang="es-CL" sz="2000" b="1" dirty="0"/>
              <a:t> </a:t>
            </a:r>
            <a:r>
              <a:rPr lang="es-CL" sz="2000" b="1" dirty="0" err="1"/>
              <a:t>ragiltun</a:t>
            </a:r>
            <a:r>
              <a:rPr lang="es-CL" sz="2000" b="1" dirty="0"/>
              <a:t> </a:t>
            </a:r>
            <a:r>
              <a:rPr lang="es-CL" sz="2000" b="1" dirty="0" err="1"/>
              <a:t>mapu</a:t>
            </a:r>
            <a:r>
              <a:rPr lang="es-CL" sz="2000" dirty="0"/>
              <a:t>, </a:t>
            </a:r>
            <a:r>
              <a:rPr lang="es-CL" sz="2000" dirty="0" err="1"/>
              <a:t>eymün</a:t>
            </a:r>
            <a:r>
              <a:rPr lang="es-CL" sz="2000" dirty="0"/>
              <a:t> </a:t>
            </a:r>
            <a:r>
              <a:rPr lang="es-CL" sz="2000" dirty="0" err="1"/>
              <a:t>newentuleymün</a:t>
            </a:r>
            <a:r>
              <a:rPr lang="es-CL" sz="2000" dirty="0"/>
              <a:t>, </a:t>
            </a:r>
            <a:r>
              <a:rPr lang="es-CL" sz="2000" dirty="0" err="1"/>
              <a:t>newentulekiaymün</a:t>
            </a:r>
            <a:r>
              <a:rPr lang="es-CL" sz="2000" dirty="0"/>
              <a:t>, </a:t>
            </a:r>
            <a:r>
              <a:rPr lang="es-CL" sz="2000" dirty="0" err="1"/>
              <a:t>veymu</a:t>
            </a:r>
            <a:r>
              <a:rPr lang="es-CL" sz="2000" dirty="0"/>
              <a:t> </a:t>
            </a:r>
            <a:r>
              <a:rPr lang="es-CL" sz="2000" dirty="0" err="1"/>
              <a:t>ta</a:t>
            </a:r>
            <a:r>
              <a:rPr lang="es-CL" sz="2000" dirty="0"/>
              <a:t> </a:t>
            </a:r>
            <a:r>
              <a:rPr lang="es-CL" sz="2000" dirty="0" err="1"/>
              <a:t>kavey</a:t>
            </a:r>
            <a:r>
              <a:rPr lang="es-CL" sz="2000" dirty="0"/>
              <a:t> </a:t>
            </a:r>
            <a:r>
              <a:rPr lang="es-CL" sz="2000" dirty="0" err="1"/>
              <a:t>mapu</a:t>
            </a:r>
            <a:r>
              <a:rPr lang="es-CL" sz="2000" dirty="0"/>
              <a:t> </a:t>
            </a:r>
            <a:r>
              <a:rPr lang="es-CL" sz="2000" dirty="0" err="1"/>
              <a:t>newentuleki</a:t>
            </a:r>
            <a:r>
              <a:rPr lang="es-CL" sz="2000" dirty="0"/>
              <a:t>. </a:t>
            </a:r>
            <a:r>
              <a:rPr lang="es-CL" sz="2400" b="1" dirty="0" err="1"/>
              <a:t>Chumli</a:t>
            </a:r>
            <a:r>
              <a:rPr lang="es-CL" sz="2400" b="1" dirty="0"/>
              <a:t> </a:t>
            </a:r>
            <a:r>
              <a:rPr lang="es-CL" sz="2400" b="1" dirty="0" err="1"/>
              <a:t>ta</a:t>
            </a:r>
            <a:r>
              <a:rPr lang="es-CL" sz="2400" b="1" dirty="0"/>
              <a:t> </a:t>
            </a:r>
            <a:r>
              <a:rPr lang="es-CL" sz="2400" b="1" dirty="0" err="1"/>
              <a:t>Nagmapu</a:t>
            </a:r>
            <a:r>
              <a:rPr lang="es-CL" sz="2400" b="1" dirty="0"/>
              <a:t> </a:t>
            </a:r>
            <a:r>
              <a:rPr lang="es-CL" sz="2400" b="1" dirty="0" err="1"/>
              <a:t>kavey</a:t>
            </a:r>
            <a:r>
              <a:rPr lang="es-CL" sz="2400" b="1" dirty="0"/>
              <a:t>  </a:t>
            </a:r>
            <a:r>
              <a:rPr lang="es-CL" sz="2400" b="1" dirty="0" err="1"/>
              <a:t>veley</a:t>
            </a:r>
            <a:r>
              <a:rPr lang="es-CL" sz="2400" b="1" dirty="0"/>
              <a:t> </a:t>
            </a:r>
            <a:r>
              <a:rPr lang="es-CL" sz="2400" b="1" dirty="0" err="1"/>
              <a:t>Wenumapu</a:t>
            </a:r>
            <a:r>
              <a:rPr lang="es-CL" sz="2000" dirty="0"/>
              <a:t>. </a:t>
            </a:r>
            <a:r>
              <a:rPr lang="es-CL" sz="2000" dirty="0" err="1"/>
              <a:t>Yetuaiñ</a:t>
            </a:r>
            <a:r>
              <a:rPr lang="es-CL" sz="2000" dirty="0"/>
              <a:t> </a:t>
            </a:r>
            <a:r>
              <a:rPr lang="es-CL" sz="2000" dirty="0" err="1"/>
              <a:t>veypipel</a:t>
            </a:r>
            <a:r>
              <a:rPr lang="es-CL" sz="2000" dirty="0"/>
              <a:t> </a:t>
            </a:r>
            <a:r>
              <a:rPr lang="es-CL" sz="2000" dirty="0" err="1"/>
              <a:t>pu</a:t>
            </a:r>
            <a:r>
              <a:rPr lang="es-CL" sz="2000" dirty="0"/>
              <a:t> </a:t>
            </a:r>
            <a:r>
              <a:rPr lang="es-CL" sz="2000" dirty="0" err="1"/>
              <a:t>wenenküleu</a:t>
            </a:r>
            <a:r>
              <a:rPr lang="es-CL" sz="2000" dirty="0"/>
              <a:t>, </a:t>
            </a:r>
            <a:r>
              <a:rPr lang="es-CL" sz="2000" dirty="0" err="1"/>
              <a:t>kimlu</a:t>
            </a:r>
            <a:r>
              <a:rPr lang="es-CL" sz="2000" dirty="0"/>
              <a:t> </a:t>
            </a:r>
            <a:r>
              <a:rPr lang="es-CL" sz="2000" dirty="0" err="1"/>
              <a:t>dügu</a:t>
            </a:r>
            <a:r>
              <a:rPr lang="es-CL" sz="2000" dirty="0"/>
              <a:t>, </a:t>
            </a:r>
            <a:r>
              <a:rPr lang="es-CL" sz="2000" dirty="0" err="1"/>
              <a:t>nütxam</a:t>
            </a:r>
            <a:r>
              <a:rPr lang="es-CL" sz="2000" dirty="0"/>
              <a:t>, </a:t>
            </a:r>
            <a:r>
              <a:rPr lang="es-CL" sz="2000" dirty="0" err="1"/>
              <a:t>eymün</a:t>
            </a:r>
            <a:r>
              <a:rPr lang="es-CL" sz="2000" dirty="0"/>
              <a:t> </a:t>
            </a:r>
            <a:r>
              <a:rPr lang="es-CL" sz="2000" dirty="0" err="1"/>
              <a:t>ta</a:t>
            </a:r>
            <a:r>
              <a:rPr lang="es-CL" sz="2000" dirty="0"/>
              <a:t> </a:t>
            </a:r>
            <a:r>
              <a:rPr lang="es-CL" sz="2000" dirty="0" err="1"/>
              <a:t>rakiduamkülekeymün</a:t>
            </a:r>
            <a:r>
              <a:rPr lang="es-CL" sz="2000" dirty="0"/>
              <a:t> </a:t>
            </a:r>
            <a:r>
              <a:rPr lang="es-CL" sz="2000" dirty="0" err="1"/>
              <a:t>chumleal</a:t>
            </a:r>
            <a:r>
              <a:rPr lang="es-CL" sz="2000" dirty="0"/>
              <a:t> </a:t>
            </a:r>
            <a:r>
              <a:rPr lang="es-CL" sz="2000" dirty="0" err="1"/>
              <a:t>ta</a:t>
            </a:r>
            <a:r>
              <a:rPr lang="es-CL" sz="2000" dirty="0"/>
              <a:t> </a:t>
            </a:r>
            <a:r>
              <a:rPr lang="es-CL" sz="2000" dirty="0" err="1"/>
              <a:t>mogen</a:t>
            </a:r>
            <a:r>
              <a:rPr lang="es-CL" sz="2000" dirty="0"/>
              <a:t>.  </a:t>
            </a:r>
            <a:r>
              <a:rPr lang="es-CL" sz="2000" dirty="0" err="1"/>
              <a:t>Allkütukiaymün</a:t>
            </a:r>
            <a:r>
              <a:rPr lang="es-CL" sz="2000" dirty="0"/>
              <a:t> </a:t>
            </a:r>
            <a:r>
              <a:rPr lang="es-CL" sz="2000" dirty="0" err="1"/>
              <a:t>ta</a:t>
            </a:r>
            <a:r>
              <a:rPr lang="es-CL" sz="2000" dirty="0"/>
              <a:t> </a:t>
            </a:r>
            <a:r>
              <a:rPr lang="es-CL" sz="2000" dirty="0" err="1"/>
              <a:t>dügu</a:t>
            </a:r>
            <a:r>
              <a:rPr lang="es-CL" sz="2000" dirty="0"/>
              <a:t>, </a:t>
            </a:r>
            <a:r>
              <a:rPr lang="es-CL" sz="2000" dirty="0" err="1"/>
              <a:t>veymu</a:t>
            </a:r>
            <a:r>
              <a:rPr lang="es-CL" sz="2000" dirty="0"/>
              <a:t> </a:t>
            </a:r>
            <a:r>
              <a:rPr lang="es-CL" sz="2000" dirty="0" err="1"/>
              <a:t>küme</a:t>
            </a:r>
            <a:r>
              <a:rPr lang="es-CL" sz="2000" dirty="0"/>
              <a:t> </a:t>
            </a:r>
            <a:r>
              <a:rPr lang="es-CL" sz="2000" dirty="0" err="1"/>
              <a:t>newentuleki</a:t>
            </a:r>
            <a:r>
              <a:rPr lang="es-CL" sz="2000" dirty="0"/>
              <a:t> </a:t>
            </a:r>
            <a:r>
              <a:rPr lang="es-CL" sz="2000" dirty="0" err="1"/>
              <a:t>mapu</a:t>
            </a:r>
            <a:r>
              <a:rPr lang="es-CL" sz="2000" dirty="0"/>
              <a:t>.  </a:t>
            </a:r>
            <a:r>
              <a:rPr lang="es-CL" sz="2000" dirty="0" err="1"/>
              <a:t>Ka</a:t>
            </a:r>
            <a:r>
              <a:rPr lang="es-CL" sz="2000" dirty="0"/>
              <a:t> </a:t>
            </a:r>
            <a:r>
              <a:rPr lang="es-CL" sz="2000" dirty="0" err="1"/>
              <a:t>veypiayiñ</a:t>
            </a:r>
            <a:r>
              <a:rPr lang="es-CL" sz="2000" dirty="0"/>
              <a:t> </a:t>
            </a:r>
            <a:r>
              <a:rPr lang="es-CL" sz="2000" b="1" dirty="0" err="1"/>
              <a:t>chumley</a:t>
            </a:r>
            <a:r>
              <a:rPr lang="es-CL" sz="2000" b="1" dirty="0"/>
              <a:t> </a:t>
            </a:r>
            <a:r>
              <a:rPr lang="es-CL" sz="2000" b="1" dirty="0" err="1"/>
              <a:t>ta</a:t>
            </a:r>
            <a:r>
              <a:rPr lang="es-CL" sz="2000" b="1" dirty="0"/>
              <a:t> </a:t>
            </a:r>
            <a:r>
              <a:rPr lang="es-CL" sz="2000" b="1" dirty="0" err="1"/>
              <a:t>wenu</a:t>
            </a:r>
            <a:r>
              <a:rPr lang="es-CL" sz="2000" b="1" dirty="0"/>
              <a:t> </a:t>
            </a:r>
            <a:r>
              <a:rPr lang="es-CL" sz="2000" b="1" dirty="0" err="1"/>
              <a:t>mapu</a:t>
            </a:r>
            <a:r>
              <a:rPr lang="es-CL" sz="2000" b="1" dirty="0"/>
              <a:t> </a:t>
            </a:r>
            <a:r>
              <a:rPr lang="es-CL" sz="2000" b="1" dirty="0" err="1"/>
              <a:t>ka</a:t>
            </a:r>
            <a:r>
              <a:rPr lang="es-CL" sz="2000" b="1" dirty="0"/>
              <a:t> </a:t>
            </a:r>
            <a:r>
              <a:rPr lang="es-CL" sz="2000" b="1" dirty="0" err="1"/>
              <a:t>veleymün</a:t>
            </a:r>
            <a:r>
              <a:rPr lang="es-CL" sz="2000" b="1" dirty="0"/>
              <a:t> </a:t>
            </a:r>
            <a:r>
              <a:rPr lang="es-CL" sz="2000" b="1" dirty="0" err="1"/>
              <a:t>ta</a:t>
            </a:r>
            <a:r>
              <a:rPr lang="es-CL" sz="2000" b="1" dirty="0"/>
              <a:t> </a:t>
            </a:r>
            <a:r>
              <a:rPr lang="es-CL" sz="2000" b="1" dirty="0" err="1"/>
              <a:t>eymün</a:t>
            </a:r>
            <a:r>
              <a:rPr lang="es-CL" sz="2000" b="1" dirty="0"/>
              <a:t>.</a:t>
            </a:r>
          </a:p>
        </p:txBody>
      </p:sp>
      <p:pic>
        <p:nvPicPr>
          <p:cNvPr id="6"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57180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309811" y="476672"/>
            <a:ext cx="2880320" cy="50405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b="1" dirty="0"/>
              <a:t>SEGUNDO ESPACIO</a:t>
            </a:r>
          </a:p>
        </p:txBody>
      </p:sp>
      <p:sp>
        <p:nvSpPr>
          <p:cNvPr id="5" name="4 Rectángulo redondeado"/>
          <p:cNvSpPr/>
          <p:nvPr/>
        </p:nvSpPr>
        <p:spPr>
          <a:xfrm>
            <a:off x="251519" y="1268760"/>
            <a:ext cx="8640960" cy="410445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s-CL" dirty="0"/>
          </a:p>
        </p:txBody>
      </p:sp>
      <p:sp>
        <p:nvSpPr>
          <p:cNvPr id="6" name="5 Elipse"/>
          <p:cNvSpPr/>
          <p:nvPr/>
        </p:nvSpPr>
        <p:spPr>
          <a:xfrm>
            <a:off x="323527" y="1520788"/>
            <a:ext cx="5688632" cy="1656184"/>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s-CL" dirty="0"/>
          </a:p>
        </p:txBody>
      </p:sp>
      <p:cxnSp>
        <p:nvCxnSpPr>
          <p:cNvPr id="7" name="6 Conector recto"/>
          <p:cNvCxnSpPr>
            <a:stCxn id="6" idx="2"/>
            <a:endCxn id="6" idx="6"/>
          </p:cNvCxnSpPr>
          <p:nvPr/>
        </p:nvCxnSpPr>
        <p:spPr>
          <a:xfrm>
            <a:off x="323527" y="2348880"/>
            <a:ext cx="5688632"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8" name="7 Conector recto"/>
          <p:cNvCxnSpPr>
            <a:stCxn id="6" idx="0"/>
            <a:endCxn id="6" idx="4"/>
          </p:cNvCxnSpPr>
          <p:nvPr/>
        </p:nvCxnSpPr>
        <p:spPr>
          <a:xfrm>
            <a:off x="3167843" y="1520788"/>
            <a:ext cx="0" cy="1656184"/>
          </a:xfrm>
          <a:prstGeom prst="line">
            <a:avLst/>
          </a:prstGeom>
        </p:spPr>
        <p:style>
          <a:lnRef idx="2">
            <a:schemeClr val="accent6"/>
          </a:lnRef>
          <a:fillRef idx="0">
            <a:schemeClr val="accent6"/>
          </a:fillRef>
          <a:effectRef idx="1">
            <a:schemeClr val="accent6"/>
          </a:effectRef>
          <a:fontRef idx="minor">
            <a:schemeClr val="tx1"/>
          </a:fontRef>
        </p:style>
      </p:cxnSp>
      <p:cxnSp>
        <p:nvCxnSpPr>
          <p:cNvPr id="9" name="8 Conector recto de flecha"/>
          <p:cNvCxnSpPr/>
          <p:nvPr/>
        </p:nvCxnSpPr>
        <p:spPr>
          <a:xfrm>
            <a:off x="5652119" y="2816932"/>
            <a:ext cx="360040" cy="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10" name="9 Rectángulo redondeado"/>
          <p:cNvSpPr/>
          <p:nvPr/>
        </p:nvSpPr>
        <p:spPr>
          <a:xfrm>
            <a:off x="5976155" y="2708920"/>
            <a:ext cx="2808312" cy="115212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CL" sz="2000" b="1" dirty="0"/>
              <a:t>Nacemos, crecemos, nos desarrollamos, procreamos y morimos</a:t>
            </a:r>
          </a:p>
        </p:txBody>
      </p:sp>
      <p:sp>
        <p:nvSpPr>
          <p:cNvPr id="11" name="10 Rectángulo"/>
          <p:cNvSpPr/>
          <p:nvPr/>
        </p:nvSpPr>
        <p:spPr>
          <a:xfrm>
            <a:off x="2137300" y="3465004"/>
            <a:ext cx="2448272" cy="7920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solidFill>
                  <a:srgbClr val="00B050"/>
                </a:solidFill>
              </a:rPr>
              <a:t>KALÜL  -  PÜLLÜ</a:t>
            </a:r>
          </a:p>
        </p:txBody>
      </p:sp>
      <p:sp>
        <p:nvSpPr>
          <p:cNvPr id="12" name="11 Rectángulo"/>
          <p:cNvSpPr/>
          <p:nvPr/>
        </p:nvSpPr>
        <p:spPr>
          <a:xfrm>
            <a:off x="2137299" y="4473116"/>
            <a:ext cx="2362691" cy="57606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solidFill>
                  <a:srgbClr val="00B050"/>
                </a:solidFill>
              </a:rPr>
              <a:t>KALÜL  -  PÜLLÜ</a:t>
            </a:r>
          </a:p>
        </p:txBody>
      </p:sp>
      <p:sp>
        <p:nvSpPr>
          <p:cNvPr id="13" name="12 Rectángulo redondeado"/>
          <p:cNvSpPr/>
          <p:nvPr/>
        </p:nvSpPr>
        <p:spPr>
          <a:xfrm>
            <a:off x="6516215" y="1592796"/>
            <a:ext cx="1728192" cy="57606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CL" sz="2000" b="1" dirty="0">
                <a:solidFill>
                  <a:srgbClr val="00B050"/>
                </a:solidFill>
              </a:rPr>
              <a:t>NAGMAPU</a:t>
            </a:r>
          </a:p>
        </p:txBody>
      </p:sp>
      <p:cxnSp>
        <p:nvCxnSpPr>
          <p:cNvPr id="14" name="13 Conector recto de flecha"/>
          <p:cNvCxnSpPr/>
          <p:nvPr/>
        </p:nvCxnSpPr>
        <p:spPr>
          <a:xfrm>
            <a:off x="5436095" y="1808820"/>
            <a:ext cx="648072" cy="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pic>
        <p:nvPicPr>
          <p:cNvPr id="15"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23179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de flecha"/>
          <p:cNvCxnSpPr/>
          <p:nvPr/>
        </p:nvCxnSpPr>
        <p:spPr>
          <a:xfrm>
            <a:off x="4788024" y="332656"/>
            <a:ext cx="0" cy="332656"/>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6" name="5 Elipse"/>
          <p:cNvSpPr/>
          <p:nvPr/>
        </p:nvSpPr>
        <p:spPr>
          <a:xfrm>
            <a:off x="1094430" y="980728"/>
            <a:ext cx="7056784" cy="4824536"/>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just"/>
            <a:r>
              <a:rPr lang="es-CL" sz="2400" dirty="0"/>
              <a:t>Nuestro espíritu en vida se le denomina </a:t>
            </a:r>
            <a:r>
              <a:rPr lang="es-CL" sz="2400" b="1" dirty="0"/>
              <a:t>AM</a:t>
            </a:r>
            <a:r>
              <a:rPr lang="es-CL" sz="2400" dirty="0"/>
              <a:t>, nos acompaña siempre (</a:t>
            </a:r>
            <a:r>
              <a:rPr lang="es-CL" sz="2400" b="1" dirty="0"/>
              <a:t>es parte de nuestra actividad personal, familiar y espiritual y se une a la espiritualidad de la naturaleza</a:t>
            </a:r>
            <a:r>
              <a:rPr lang="es-CL" sz="2400" dirty="0"/>
              <a:t>). MIAWI ÑI AM, PEGEY CHEGEWETUPELAY DEWMA, LHATUPIAY MAY.</a:t>
            </a:r>
          </a:p>
          <a:p>
            <a:pPr algn="just"/>
            <a:endParaRPr lang="es-CL" sz="2400" dirty="0"/>
          </a:p>
        </p:txBody>
      </p:sp>
      <p:pic>
        <p:nvPicPr>
          <p:cNvPr id="4"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79276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de flecha"/>
          <p:cNvCxnSpPr/>
          <p:nvPr/>
        </p:nvCxnSpPr>
        <p:spPr>
          <a:xfrm>
            <a:off x="4355976" y="0"/>
            <a:ext cx="0" cy="332656"/>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5" name="4 Elipse"/>
          <p:cNvSpPr/>
          <p:nvPr/>
        </p:nvSpPr>
        <p:spPr>
          <a:xfrm>
            <a:off x="539552" y="548680"/>
            <a:ext cx="7632848" cy="5256584"/>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CL" sz="2400" b="1" dirty="0"/>
              <a:t>Cuando morimos nuestro  AM sale del cuerpo y se transforma en PÜLLÜ (espíritu en movimiento). </a:t>
            </a:r>
            <a:r>
              <a:rPr lang="es-CL" sz="2400" b="1" dirty="0">
                <a:solidFill>
                  <a:srgbClr val="FF0000"/>
                </a:solidFill>
              </a:rPr>
              <a:t>MIAWTUY ÑI PÜLLÜ, VEY MAY, KIDU MAY. MELI ANTHÜMU PEGETUKI PÜLLÜ PIGEKI, VELEY MAY KIDUYIAUTUY.  PEWMATUVIÑ MIAUTUY WELU DÜGULANNO, CHEGETULAY DEWMA, KAMAPU AMUTUY DEWMA</a:t>
            </a:r>
            <a:r>
              <a:rPr lang="es-CL" sz="2400" b="1" dirty="0"/>
              <a:t>.  (si lo sueña seguido es evidente que va ser de larga vida, no morirá pronto….)</a:t>
            </a:r>
          </a:p>
        </p:txBody>
      </p:sp>
      <p:pic>
        <p:nvPicPr>
          <p:cNvPr id="6"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33153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461400" y="80628"/>
            <a:ext cx="2376264" cy="5040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TERCER ESPACIO</a:t>
            </a:r>
          </a:p>
        </p:txBody>
      </p:sp>
      <p:sp>
        <p:nvSpPr>
          <p:cNvPr id="5" name="4 Rectángulo redondeado"/>
          <p:cNvSpPr/>
          <p:nvPr/>
        </p:nvSpPr>
        <p:spPr>
          <a:xfrm>
            <a:off x="930186" y="980728"/>
            <a:ext cx="7098198" cy="396044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s-CL" dirty="0"/>
          </a:p>
        </p:txBody>
      </p:sp>
      <p:sp>
        <p:nvSpPr>
          <p:cNvPr id="6" name="5 Elipse"/>
          <p:cNvSpPr/>
          <p:nvPr/>
        </p:nvSpPr>
        <p:spPr>
          <a:xfrm>
            <a:off x="971600" y="1412776"/>
            <a:ext cx="6651894" cy="3486307"/>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dirty="0"/>
          </a:p>
        </p:txBody>
      </p:sp>
      <p:sp>
        <p:nvSpPr>
          <p:cNvPr id="7" name="6 Elipse"/>
          <p:cNvSpPr/>
          <p:nvPr/>
        </p:nvSpPr>
        <p:spPr>
          <a:xfrm>
            <a:off x="1439652" y="2424452"/>
            <a:ext cx="2232248" cy="1800200"/>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s-CL" sz="2000" b="1" dirty="0"/>
              <a:t>Espíritus generacional de los miembros de la familia</a:t>
            </a:r>
          </a:p>
        </p:txBody>
      </p:sp>
      <p:sp>
        <p:nvSpPr>
          <p:cNvPr id="8" name="7 Elipse"/>
          <p:cNvSpPr/>
          <p:nvPr/>
        </p:nvSpPr>
        <p:spPr>
          <a:xfrm>
            <a:off x="3690745" y="1643761"/>
            <a:ext cx="1296144"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8 Elipse"/>
          <p:cNvSpPr/>
          <p:nvPr/>
        </p:nvSpPr>
        <p:spPr>
          <a:xfrm>
            <a:off x="5148064" y="2075809"/>
            <a:ext cx="2304256" cy="216024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Espíritus generacional de los miembros</a:t>
            </a:r>
            <a:endParaRPr lang="es-CL" sz="2000" dirty="0"/>
          </a:p>
        </p:txBody>
      </p:sp>
      <p:sp>
        <p:nvSpPr>
          <p:cNvPr id="10" name="9 Elipse"/>
          <p:cNvSpPr/>
          <p:nvPr/>
        </p:nvSpPr>
        <p:spPr>
          <a:xfrm>
            <a:off x="3671900" y="3501008"/>
            <a:ext cx="1296144"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1" name="10 Rectángulo redondeado"/>
          <p:cNvSpPr/>
          <p:nvPr/>
        </p:nvSpPr>
        <p:spPr>
          <a:xfrm>
            <a:off x="3491880" y="5024311"/>
            <a:ext cx="2952328" cy="57606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Línea generacional</a:t>
            </a:r>
          </a:p>
        </p:txBody>
      </p:sp>
      <p:sp>
        <p:nvSpPr>
          <p:cNvPr id="13" name="12 Rectángulo"/>
          <p:cNvSpPr/>
          <p:nvPr/>
        </p:nvSpPr>
        <p:spPr>
          <a:xfrm>
            <a:off x="6480212" y="1238837"/>
            <a:ext cx="1368152" cy="3600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NAGMAPU</a:t>
            </a:r>
          </a:p>
        </p:txBody>
      </p:sp>
      <p:pic>
        <p:nvPicPr>
          <p:cNvPr id="12"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3807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3059832" y="188640"/>
            <a:ext cx="3456384"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LÍNEA GENERACIONAL</a:t>
            </a:r>
          </a:p>
        </p:txBody>
      </p:sp>
      <p:sp>
        <p:nvSpPr>
          <p:cNvPr id="5" name="4 Rectángulo redondeado"/>
          <p:cNvSpPr/>
          <p:nvPr/>
        </p:nvSpPr>
        <p:spPr>
          <a:xfrm>
            <a:off x="3974188" y="2302250"/>
            <a:ext cx="1224136" cy="4320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LONKO</a:t>
            </a:r>
          </a:p>
        </p:txBody>
      </p:sp>
      <p:sp>
        <p:nvSpPr>
          <p:cNvPr id="6" name="5 Rectángulo redondeado"/>
          <p:cNvSpPr/>
          <p:nvPr/>
        </p:nvSpPr>
        <p:spPr>
          <a:xfrm>
            <a:off x="289022" y="2590282"/>
            <a:ext cx="2016224" cy="57606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Hermano del </a:t>
            </a:r>
            <a:r>
              <a:rPr lang="es-CL" sz="2000" b="1" dirty="0" err="1"/>
              <a:t>lonko</a:t>
            </a:r>
            <a:endParaRPr lang="es-CL" sz="2000" b="1" dirty="0"/>
          </a:p>
        </p:txBody>
      </p:sp>
      <p:sp>
        <p:nvSpPr>
          <p:cNvPr id="7" name="6 Rectángulo redondeado"/>
          <p:cNvSpPr/>
          <p:nvPr/>
        </p:nvSpPr>
        <p:spPr>
          <a:xfrm>
            <a:off x="3635896" y="3429000"/>
            <a:ext cx="1872208" cy="57606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Hijos (as) del </a:t>
            </a:r>
            <a:r>
              <a:rPr lang="es-CL" sz="2000" b="1" dirty="0" err="1"/>
              <a:t>lonko</a:t>
            </a:r>
            <a:endParaRPr lang="es-CL" sz="2000" b="1" dirty="0"/>
          </a:p>
        </p:txBody>
      </p:sp>
      <p:sp>
        <p:nvSpPr>
          <p:cNvPr id="8" name="7 Rectángulo redondeado"/>
          <p:cNvSpPr/>
          <p:nvPr/>
        </p:nvSpPr>
        <p:spPr>
          <a:xfrm>
            <a:off x="6300192" y="1076659"/>
            <a:ext cx="2448272" cy="4320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Malle del </a:t>
            </a:r>
            <a:r>
              <a:rPr lang="es-CL" sz="2000" b="1" dirty="0" err="1"/>
              <a:t>lonko</a:t>
            </a:r>
            <a:r>
              <a:rPr lang="es-CL" sz="2000" b="1" dirty="0"/>
              <a:t> (</a:t>
            </a:r>
            <a:r>
              <a:rPr lang="es-CL" sz="2000" b="1" dirty="0" err="1"/>
              <a:t>tio</a:t>
            </a:r>
            <a:r>
              <a:rPr lang="es-CL" sz="2000" b="1" dirty="0"/>
              <a:t>)</a:t>
            </a:r>
          </a:p>
        </p:txBody>
      </p:sp>
      <p:sp>
        <p:nvSpPr>
          <p:cNvPr id="9" name="8 Rectángulo redondeado"/>
          <p:cNvSpPr/>
          <p:nvPr/>
        </p:nvSpPr>
        <p:spPr>
          <a:xfrm>
            <a:off x="6344691" y="1978214"/>
            <a:ext cx="2448272"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Primo del </a:t>
            </a:r>
            <a:r>
              <a:rPr lang="es-CL" sz="2000" b="1" dirty="0" err="1"/>
              <a:t>lonko</a:t>
            </a:r>
            <a:endParaRPr lang="es-CL" sz="2000" b="1" dirty="0"/>
          </a:p>
        </p:txBody>
      </p:sp>
      <p:cxnSp>
        <p:nvCxnSpPr>
          <p:cNvPr id="10" name="9 Conector recto de flecha"/>
          <p:cNvCxnSpPr/>
          <p:nvPr/>
        </p:nvCxnSpPr>
        <p:spPr>
          <a:xfrm>
            <a:off x="7350533" y="1508707"/>
            <a:ext cx="0" cy="288032"/>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11" name="10 Rectángulo redondeado"/>
          <p:cNvSpPr/>
          <p:nvPr/>
        </p:nvSpPr>
        <p:spPr>
          <a:xfrm>
            <a:off x="3563888" y="4365104"/>
            <a:ext cx="1944216" cy="50405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Nieto del </a:t>
            </a:r>
            <a:r>
              <a:rPr lang="es-CL" sz="2000" b="1" dirty="0" err="1"/>
              <a:t>lonko</a:t>
            </a:r>
            <a:endParaRPr lang="es-CL" sz="2000" b="1" dirty="0"/>
          </a:p>
        </p:txBody>
      </p:sp>
      <p:cxnSp>
        <p:nvCxnSpPr>
          <p:cNvPr id="12" name="11 Conector recto de flecha"/>
          <p:cNvCxnSpPr>
            <a:stCxn id="7" idx="2"/>
          </p:cNvCxnSpPr>
          <p:nvPr/>
        </p:nvCxnSpPr>
        <p:spPr>
          <a:xfrm>
            <a:off x="4572000" y="4005064"/>
            <a:ext cx="0" cy="288032"/>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13" name="12 Rectángulo redondeado"/>
          <p:cNvSpPr/>
          <p:nvPr/>
        </p:nvSpPr>
        <p:spPr>
          <a:xfrm>
            <a:off x="361030" y="3501008"/>
            <a:ext cx="1872208" cy="7200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Hijos de los hermanos</a:t>
            </a:r>
          </a:p>
        </p:txBody>
      </p:sp>
      <p:sp>
        <p:nvSpPr>
          <p:cNvPr id="14" name="13 Rectángulo redondeado"/>
          <p:cNvSpPr/>
          <p:nvPr/>
        </p:nvSpPr>
        <p:spPr>
          <a:xfrm>
            <a:off x="517804" y="4544854"/>
            <a:ext cx="1872208" cy="7920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Sobrinos - nieto del lonko</a:t>
            </a:r>
          </a:p>
        </p:txBody>
      </p:sp>
      <p:cxnSp>
        <p:nvCxnSpPr>
          <p:cNvPr id="15" name="14 Conector recto de flecha"/>
          <p:cNvCxnSpPr>
            <a:stCxn id="5" idx="1"/>
          </p:cNvCxnSpPr>
          <p:nvPr/>
        </p:nvCxnSpPr>
        <p:spPr>
          <a:xfrm flipH="1">
            <a:off x="2390012" y="2518274"/>
            <a:ext cx="1584176" cy="36004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6" name="15 Conector recto de flecha"/>
          <p:cNvCxnSpPr>
            <a:stCxn id="6" idx="2"/>
          </p:cNvCxnSpPr>
          <p:nvPr/>
        </p:nvCxnSpPr>
        <p:spPr>
          <a:xfrm>
            <a:off x="1297134" y="3166346"/>
            <a:ext cx="0" cy="216024"/>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7" name="16 Conector recto de flecha"/>
          <p:cNvCxnSpPr>
            <a:stCxn id="13" idx="2"/>
            <a:endCxn id="14" idx="0"/>
          </p:cNvCxnSpPr>
          <p:nvPr/>
        </p:nvCxnSpPr>
        <p:spPr>
          <a:xfrm>
            <a:off x="1297134" y="4221088"/>
            <a:ext cx="156774" cy="323766"/>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8" name="17 Conector recto de flecha"/>
          <p:cNvCxnSpPr>
            <a:stCxn id="5" idx="2"/>
            <a:endCxn id="7" idx="0"/>
          </p:cNvCxnSpPr>
          <p:nvPr/>
        </p:nvCxnSpPr>
        <p:spPr>
          <a:xfrm flipH="1">
            <a:off x="4572000" y="2734298"/>
            <a:ext cx="14256" cy="694702"/>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9" name="18 Conector recto de flecha"/>
          <p:cNvCxnSpPr/>
          <p:nvPr/>
        </p:nvCxnSpPr>
        <p:spPr>
          <a:xfrm flipV="1">
            <a:off x="5400412" y="1520788"/>
            <a:ext cx="1080120" cy="936104"/>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20" name="19 Cerrar llave"/>
          <p:cNvSpPr/>
          <p:nvPr/>
        </p:nvSpPr>
        <p:spPr>
          <a:xfrm>
            <a:off x="5724128" y="2708920"/>
            <a:ext cx="648072" cy="2880320"/>
          </a:xfrm>
          <a:prstGeom prst="rightBrace">
            <a:avLst/>
          </a:prstGeom>
        </p:spPr>
        <p:style>
          <a:lnRef idx="2">
            <a:schemeClr val="accent5"/>
          </a:lnRef>
          <a:fillRef idx="0">
            <a:schemeClr val="accent5"/>
          </a:fillRef>
          <a:effectRef idx="1">
            <a:schemeClr val="accent5"/>
          </a:effectRef>
          <a:fontRef idx="minor">
            <a:schemeClr val="tx1"/>
          </a:fontRef>
        </p:style>
        <p:txBody>
          <a:bodyPr rtlCol="0" anchor="ctr"/>
          <a:lstStyle/>
          <a:p>
            <a:pPr algn="ctr"/>
            <a:endParaRPr lang="es-CL"/>
          </a:p>
        </p:txBody>
      </p:sp>
      <p:sp>
        <p:nvSpPr>
          <p:cNvPr id="21" name="20 Rectángulo redondeado"/>
          <p:cNvSpPr/>
          <p:nvPr/>
        </p:nvSpPr>
        <p:spPr>
          <a:xfrm>
            <a:off x="6948264" y="3861048"/>
            <a:ext cx="1296144" cy="50405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err="1"/>
              <a:t>lovche</a:t>
            </a:r>
            <a:endParaRPr lang="es-CL" sz="2400" b="1" dirty="0"/>
          </a:p>
        </p:txBody>
      </p:sp>
      <p:pic>
        <p:nvPicPr>
          <p:cNvPr id="22"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998" y="157463"/>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51639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971600" y="980728"/>
            <a:ext cx="6336704" cy="432048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CL" sz="2400" b="1" dirty="0"/>
              <a:t>Los miembros de una línea generacional.  Una vez muerto se van reuniendo espiritualmente en el NAGMAPU,  pero en el  PÜLLÜ MAPU.</a:t>
            </a:r>
          </a:p>
          <a:p>
            <a:pPr algn="just"/>
            <a:r>
              <a:rPr lang="es-CL" sz="2400" b="1" dirty="0"/>
              <a:t>Dicen nuestros </a:t>
            </a:r>
            <a:r>
              <a:rPr lang="es-CL" sz="2400" b="1" dirty="0" err="1"/>
              <a:t>kuivikeche</a:t>
            </a:r>
            <a:r>
              <a:rPr lang="es-CL" sz="2400" b="1" dirty="0"/>
              <a:t> y </a:t>
            </a:r>
            <a:r>
              <a:rPr lang="es-CL" sz="2400" b="1" dirty="0" err="1"/>
              <a:t>kimche</a:t>
            </a:r>
            <a:r>
              <a:rPr lang="es-CL" sz="2400" b="1" dirty="0"/>
              <a:t>, en algún momento se completaba</a:t>
            </a:r>
          </a:p>
        </p:txBody>
      </p:sp>
      <p:sp>
        <p:nvSpPr>
          <p:cNvPr id="5" name="4 Rectángulo redondeado"/>
          <p:cNvSpPr/>
          <p:nvPr/>
        </p:nvSpPr>
        <p:spPr>
          <a:xfrm>
            <a:off x="3563888" y="308996"/>
            <a:ext cx="1440160" cy="50405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LOVCHE</a:t>
            </a:r>
          </a:p>
        </p:txBody>
      </p:sp>
      <p:pic>
        <p:nvPicPr>
          <p:cNvPr id="6"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33803"/>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47434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843808" y="188640"/>
            <a:ext cx="3456384" cy="64807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CUARTO ESPACIO ESPIRITUAL</a:t>
            </a:r>
          </a:p>
        </p:txBody>
      </p:sp>
      <p:sp>
        <p:nvSpPr>
          <p:cNvPr id="5" name="4 Elipse"/>
          <p:cNvSpPr/>
          <p:nvPr/>
        </p:nvSpPr>
        <p:spPr>
          <a:xfrm>
            <a:off x="1043608" y="1124744"/>
            <a:ext cx="6984776" cy="244827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dirty="0"/>
          </a:p>
        </p:txBody>
      </p:sp>
      <p:sp>
        <p:nvSpPr>
          <p:cNvPr id="6" name="5 Rectángulo redondeado"/>
          <p:cNvSpPr/>
          <p:nvPr/>
        </p:nvSpPr>
        <p:spPr>
          <a:xfrm>
            <a:off x="467544" y="3717032"/>
            <a:ext cx="8136904" cy="194421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Llegan los espíritus generacional y los PÜLLÜ se purifican. El CHE con su </a:t>
            </a:r>
            <a:r>
              <a:rPr lang="es-CL" sz="2000" b="1" dirty="0" err="1"/>
              <a:t>püllü</a:t>
            </a:r>
            <a:r>
              <a:rPr lang="es-CL" sz="2000" b="1" dirty="0"/>
              <a:t> en vida (AM), tiene actos buenos y actos menos buenos (KÜME CHE Y WEDA CHE). Nadie nace bueno o malo, según la filosofía mapuche y se mantiene así por vida. Por lo tanto corresponde la purificación (todo se purifica: el agua, las plantas, la tierra, etc, solo hay que solicitarlo).</a:t>
            </a:r>
          </a:p>
          <a:p>
            <a:pPr algn="ctr"/>
            <a:endParaRPr lang="es-CL" dirty="0"/>
          </a:p>
        </p:txBody>
      </p:sp>
      <p:sp>
        <p:nvSpPr>
          <p:cNvPr id="7" name="6 Elipse"/>
          <p:cNvSpPr/>
          <p:nvPr/>
        </p:nvSpPr>
        <p:spPr>
          <a:xfrm>
            <a:off x="1759237" y="1952836"/>
            <a:ext cx="5544616" cy="79208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CL" sz="2000" b="1" dirty="0">
                <a:solidFill>
                  <a:srgbClr val="00B050"/>
                </a:solidFill>
              </a:rPr>
              <a:t>RAGILTUN WENUMAPU  O  ANKA WENUMAPU</a:t>
            </a:r>
          </a:p>
        </p:txBody>
      </p:sp>
      <p:pic>
        <p:nvPicPr>
          <p:cNvPr id="8"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57463"/>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5571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051720" y="332656"/>
            <a:ext cx="5256584" cy="7920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LÍNEA GENERACIONAL</a:t>
            </a:r>
          </a:p>
        </p:txBody>
      </p:sp>
      <p:sp>
        <p:nvSpPr>
          <p:cNvPr id="5" name="4 Elipse"/>
          <p:cNvSpPr/>
          <p:nvPr/>
        </p:nvSpPr>
        <p:spPr>
          <a:xfrm>
            <a:off x="1547664" y="1556792"/>
            <a:ext cx="6336704" cy="3024336"/>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CL" sz="2800" b="1" dirty="0"/>
              <a:t>En la última línea generacional  (ANKA WENU), es la purificación, o sea, (TUWÜN, el origen), donde los espíritus unen sus</a:t>
            </a:r>
          </a:p>
          <a:p>
            <a:pPr algn="ctr"/>
            <a:r>
              <a:rPr lang="es-CL" sz="2800" b="1" dirty="0"/>
              <a:t>2 + 2</a:t>
            </a:r>
          </a:p>
        </p:txBody>
      </p:sp>
      <p:pic>
        <p:nvPicPr>
          <p:cNvPr id="6"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57463"/>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50271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029374" y="188640"/>
            <a:ext cx="5616624" cy="9361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SEXTA IDEA BASE</a:t>
            </a:r>
            <a:r>
              <a:rPr lang="es-CL" dirty="0"/>
              <a:t>	</a:t>
            </a:r>
            <a:endParaRPr lang="es-CL" sz="2000" b="1" dirty="0"/>
          </a:p>
          <a:p>
            <a:pPr algn="ctr"/>
            <a:r>
              <a:rPr lang="es-CL" sz="2000" b="1" dirty="0"/>
              <a:t>LAS FORMAS ESPACIALES DEL </a:t>
            </a:r>
            <a:r>
              <a:rPr lang="es-CL" sz="2000" b="1" dirty="0">
                <a:solidFill>
                  <a:srgbClr val="00B050"/>
                </a:solidFill>
              </a:rPr>
              <a:t>WALLONTUN MAPU</a:t>
            </a:r>
          </a:p>
        </p:txBody>
      </p:sp>
      <p:sp>
        <p:nvSpPr>
          <p:cNvPr id="5" name="4 Elipse"/>
          <p:cNvSpPr/>
          <p:nvPr/>
        </p:nvSpPr>
        <p:spPr>
          <a:xfrm>
            <a:off x="157166" y="2924944"/>
            <a:ext cx="8568952" cy="208823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dirty="0"/>
          </a:p>
          <a:p>
            <a:pPr algn="ctr"/>
            <a:endParaRPr lang="es-CL" sz="2400" b="1" dirty="0"/>
          </a:p>
          <a:p>
            <a:pPr algn="ctr"/>
            <a:endParaRPr lang="es-CL" sz="2400" b="1" dirty="0"/>
          </a:p>
          <a:p>
            <a:pPr algn="ctr"/>
            <a:r>
              <a:rPr lang="es-CL" sz="2400" b="1" dirty="0" err="1">
                <a:solidFill>
                  <a:srgbClr val="00B050"/>
                </a:solidFill>
              </a:rPr>
              <a:t>Wagülen</a:t>
            </a:r>
            <a:r>
              <a:rPr lang="es-CL" sz="2400" b="1" dirty="0">
                <a:solidFill>
                  <a:srgbClr val="00B050"/>
                </a:solidFill>
              </a:rPr>
              <a:t> </a:t>
            </a:r>
            <a:r>
              <a:rPr lang="es-CL" sz="2400" b="1" dirty="0" err="1">
                <a:solidFill>
                  <a:srgbClr val="00B050"/>
                </a:solidFill>
              </a:rPr>
              <a:t>legvü</a:t>
            </a:r>
            <a:endParaRPr lang="es-CL" sz="2400" b="1" dirty="0">
              <a:solidFill>
                <a:srgbClr val="00B050"/>
              </a:solidFill>
            </a:endParaRPr>
          </a:p>
          <a:p>
            <a:pPr algn="ctr"/>
            <a:r>
              <a:rPr lang="es-CL" sz="2400" b="1" dirty="0"/>
              <a:t>(se le llamó diferentes constelación por ejemplo,  sus movimientos, y su ubicación en las diferentes etapas de fin de año, también algunas estrellas y astros)</a:t>
            </a:r>
          </a:p>
          <a:p>
            <a:pPr algn="ctr"/>
            <a:endParaRPr lang="es-CL" dirty="0"/>
          </a:p>
          <a:p>
            <a:pPr algn="ctr"/>
            <a:endParaRPr lang="es-CL" dirty="0"/>
          </a:p>
          <a:p>
            <a:pPr algn="ctr"/>
            <a:endParaRPr lang="es-CL" dirty="0"/>
          </a:p>
          <a:p>
            <a:pPr algn="ctr"/>
            <a:endParaRPr lang="es-CL" dirty="0"/>
          </a:p>
          <a:p>
            <a:pPr algn="ctr"/>
            <a:endParaRPr lang="es-CL" dirty="0"/>
          </a:p>
        </p:txBody>
      </p:sp>
      <p:sp>
        <p:nvSpPr>
          <p:cNvPr id="6" name="5 Rectángulo redondeado"/>
          <p:cNvSpPr/>
          <p:nvPr/>
        </p:nvSpPr>
        <p:spPr>
          <a:xfrm>
            <a:off x="899592" y="1340768"/>
            <a:ext cx="7560840" cy="136815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Forma física del </a:t>
            </a:r>
            <a:r>
              <a:rPr lang="es-CL" sz="2400" b="1" dirty="0" err="1">
                <a:solidFill>
                  <a:srgbClr val="00B050"/>
                </a:solidFill>
              </a:rPr>
              <a:t>wallontun</a:t>
            </a:r>
            <a:r>
              <a:rPr lang="es-CL" sz="2400" b="1" dirty="0"/>
              <a:t>?.  </a:t>
            </a:r>
          </a:p>
          <a:p>
            <a:pPr algn="ctr"/>
            <a:r>
              <a:rPr lang="es-CL" sz="2400" b="1" dirty="0"/>
              <a:t>Nuestros antepasado, trataron de responder en sus análisis filosófico la forma física de todo lo que está en el exterior</a:t>
            </a:r>
          </a:p>
        </p:txBody>
      </p:sp>
      <p:pic>
        <p:nvPicPr>
          <p:cNvPr id="7"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57463"/>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8769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3864"/>
            <a:ext cx="1733550" cy="1123950"/>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redondeado"/>
          <p:cNvSpPr/>
          <p:nvPr/>
        </p:nvSpPr>
        <p:spPr>
          <a:xfrm>
            <a:off x="2465095" y="2212920"/>
            <a:ext cx="4123129" cy="2080175"/>
          </a:xfrm>
          <a:prstGeom prst="roundRect">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r>
              <a:rPr lang="es-ES" sz="3200" b="1" dirty="0">
                <a:solidFill>
                  <a:srgbClr val="002060"/>
                </a:solidFill>
              </a:rPr>
              <a:t>KIMÜN MAPUCHE</a:t>
            </a:r>
          </a:p>
          <a:p>
            <a:pPr algn="ctr"/>
            <a:r>
              <a:rPr lang="es-ES" sz="2800" b="1" dirty="0">
                <a:solidFill>
                  <a:srgbClr val="002060"/>
                </a:solidFill>
              </a:rPr>
              <a:t>(conocimientos)</a:t>
            </a:r>
          </a:p>
          <a:p>
            <a:pPr algn="ctr"/>
            <a:endParaRPr lang="es-ES" sz="2800" b="1" dirty="0">
              <a:solidFill>
                <a:srgbClr val="002060"/>
              </a:solidFill>
            </a:endParaRPr>
          </a:p>
          <a:p>
            <a:pPr algn="ctr"/>
            <a:r>
              <a:rPr lang="es-ES" sz="2000" b="1" dirty="0">
                <a:solidFill>
                  <a:srgbClr val="FF0000"/>
                </a:solidFill>
              </a:rPr>
              <a:t>ENTENDER Y CONCEBIR EL MUNDO</a:t>
            </a:r>
          </a:p>
        </p:txBody>
      </p:sp>
      <p:sp>
        <p:nvSpPr>
          <p:cNvPr id="5" name="4 Elipse"/>
          <p:cNvSpPr/>
          <p:nvPr/>
        </p:nvSpPr>
        <p:spPr>
          <a:xfrm>
            <a:off x="4526657" y="162127"/>
            <a:ext cx="2457101" cy="1426904"/>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sz="2400" b="1" dirty="0"/>
              <a:t>Circularidad</a:t>
            </a:r>
          </a:p>
        </p:txBody>
      </p:sp>
      <p:sp>
        <p:nvSpPr>
          <p:cNvPr id="7" name="6 Elipse"/>
          <p:cNvSpPr/>
          <p:nvPr/>
        </p:nvSpPr>
        <p:spPr>
          <a:xfrm>
            <a:off x="6372200" y="3978476"/>
            <a:ext cx="2505580" cy="1872208"/>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CL" sz="2400" b="1" dirty="0"/>
              <a:t>La vida es sencilla y la</a:t>
            </a:r>
          </a:p>
          <a:p>
            <a:pPr algn="ctr"/>
            <a:r>
              <a:rPr lang="es-CL" sz="2400" b="1" dirty="0"/>
              <a:t>simplicidad para explicarlo</a:t>
            </a:r>
          </a:p>
        </p:txBody>
      </p:sp>
      <p:sp>
        <p:nvSpPr>
          <p:cNvPr id="8" name="7 Elipse"/>
          <p:cNvSpPr/>
          <p:nvPr/>
        </p:nvSpPr>
        <p:spPr>
          <a:xfrm>
            <a:off x="2555776" y="195046"/>
            <a:ext cx="1970882" cy="154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sz="2400" dirty="0" err="1"/>
              <a:t>Grdes</a:t>
            </a:r>
            <a:r>
              <a:rPr lang="es-ES" sz="2400" dirty="0"/>
              <a:t>. fuerza naturales</a:t>
            </a:r>
          </a:p>
        </p:txBody>
      </p:sp>
      <p:sp>
        <p:nvSpPr>
          <p:cNvPr id="9" name="8 Elipse"/>
          <p:cNvSpPr/>
          <p:nvPr/>
        </p:nvSpPr>
        <p:spPr>
          <a:xfrm>
            <a:off x="6850649" y="2144165"/>
            <a:ext cx="2160240" cy="1620180"/>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sz="2400" b="1" dirty="0"/>
              <a:t>Todo es materia</a:t>
            </a:r>
          </a:p>
        </p:txBody>
      </p:sp>
      <p:sp>
        <p:nvSpPr>
          <p:cNvPr id="10" name="9 Elipse"/>
          <p:cNvSpPr/>
          <p:nvPr/>
        </p:nvSpPr>
        <p:spPr>
          <a:xfrm>
            <a:off x="395536" y="692696"/>
            <a:ext cx="2160240" cy="1459143"/>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sz="2400" dirty="0"/>
              <a:t>Relación hombre naturaleza</a:t>
            </a:r>
          </a:p>
        </p:txBody>
      </p:sp>
      <p:sp>
        <p:nvSpPr>
          <p:cNvPr id="11" name="10 Elipse"/>
          <p:cNvSpPr/>
          <p:nvPr/>
        </p:nvSpPr>
        <p:spPr>
          <a:xfrm>
            <a:off x="171666" y="2636912"/>
            <a:ext cx="1882733" cy="136815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sz="2400" b="1" dirty="0"/>
              <a:t>Tiempo y espacio</a:t>
            </a:r>
          </a:p>
        </p:txBody>
      </p:sp>
      <p:sp>
        <p:nvSpPr>
          <p:cNvPr id="12" name="11 Elipse"/>
          <p:cNvSpPr/>
          <p:nvPr/>
        </p:nvSpPr>
        <p:spPr>
          <a:xfrm>
            <a:off x="7099678" y="227965"/>
            <a:ext cx="1894021" cy="1515253"/>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sz="2400" b="1" dirty="0"/>
              <a:t>Cíclico</a:t>
            </a:r>
          </a:p>
        </p:txBody>
      </p:sp>
      <p:sp>
        <p:nvSpPr>
          <p:cNvPr id="13" name="12 Elipse"/>
          <p:cNvSpPr/>
          <p:nvPr/>
        </p:nvSpPr>
        <p:spPr>
          <a:xfrm>
            <a:off x="4607805" y="4762797"/>
            <a:ext cx="1728192" cy="1519554"/>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sz="2400" b="1" dirty="0" err="1"/>
              <a:t>Chegen</a:t>
            </a:r>
            <a:endParaRPr lang="es-ES" sz="2400" b="1" dirty="0"/>
          </a:p>
        </p:txBody>
      </p:sp>
      <p:sp>
        <p:nvSpPr>
          <p:cNvPr id="14" name="13 Elipse"/>
          <p:cNvSpPr/>
          <p:nvPr/>
        </p:nvSpPr>
        <p:spPr>
          <a:xfrm>
            <a:off x="2421097" y="4914580"/>
            <a:ext cx="1898875" cy="1519554"/>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sz="2400" b="1" dirty="0"/>
              <a:t>Las Energías</a:t>
            </a:r>
          </a:p>
        </p:txBody>
      </p:sp>
      <p:sp>
        <p:nvSpPr>
          <p:cNvPr id="15" name="14 Elipse"/>
          <p:cNvSpPr/>
          <p:nvPr/>
        </p:nvSpPr>
        <p:spPr>
          <a:xfrm>
            <a:off x="84113" y="4219044"/>
            <a:ext cx="2600134" cy="1303530"/>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sz="2400" b="1" dirty="0"/>
              <a:t>Religiosidad</a:t>
            </a:r>
          </a:p>
        </p:txBody>
      </p:sp>
    </p:spTree>
    <p:extLst>
      <p:ext uri="{BB962C8B-B14F-4D97-AF65-F5344CB8AC3E}">
        <p14:creationId xmlns:p14="http://schemas.microsoft.com/office/powerpoint/2010/main" val="30722189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483768" y="157463"/>
            <a:ext cx="4968552" cy="75125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sz="2000" b="1" dirty="0">
              <a:solidFill>
                <a:srgbClr val="00B050"/>
              </a:solidFill>
            </a:endParaRPr>
          </a:p>
          <a:p>
            <a:pPr algn="ctr"/>
            <a:r>
              <a:rPr lang="es-CL" sz="2000" b="1" dirty="0">
                <a:solidFill>
                  <a:srgbClr val="00B050"/>
                </a:solidFill>
              </a:rPr>
              <a:t>TAIÑ KÜYEN</a:t>
            </a:r>
          </a:p>
          <a:p>
            <a:pPr algn="ctr"/>
            <a:r>
              <a:rPr lang="es-CL" sz="2000" b="1" dirty="0"/>
              <a:t>Resultado sobre la observación de la luna</a:t>
            </a:r>
          </a:p>
          <a:p>
            <a:pPr algn="ctr"/>
            <a:endParaRPr lang="es-CL" dirty="0"/>
          </a:p>
        </p:txBody>
      </p:sp>
      <p:sp>
        <p:nvSpPr>
          <p:cNvPr id="5" name="4 Rectángulo redondeado"/>
          <p:cNvSpPr/>
          <p:nvPr/>
        </p:nvSpPr>
        <p:spPr>
          <a:xfrm>
            <a:off x="179512" y="1052736"/>
            <a:ext cx="8784976" cy="230425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CL" sz="2000" b="1" dirty="0">
                <a:solidFill>
                  <a:srgbClr val="00B050"/>
                </a:solidFill>
              </a:rPr>
              <a:t>CHI KÜYEN</a:t>
            </a:r>
            <a:r>
              <a:rPr lang="es-CL" sz="2000" b="1" dirty="0"/>
              <a:t>.  Fue el astro luna que más se observó, algunas de sus conclusiones fueron:  proceso de cambio climático (lluvia, viento), proceso de siembra y cosecha. Proceso definición año lunar (su composición de 13 meses de 28 días), corta de árboles, en los animales. Por sobre todo saber que la luna tiene directa relación con la mujer(cambio hormonales), por ejemplo saber si tener hijos o (as).  Cambio lunar durante la noche (los siete cambio se dice).</a:t>
            </a:r>
          </a:p>
        </p:txBody>
      </p:sp>
      <p:sp>
        <p:nvSpPr>
          <p:cNvPr id="6" name="5 Elipse"/>
          <p:cNvSpPr/>
          <p:nvPr/>
        </p:nvSpPr>
        <p:spPr>
          <a:xfrm>
            <a:off x="-36512" y="3501008"/>
            <a:ext cx="8964488" cy="237626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dirty="0"/>
          </a:p>
          <a:p>
            <a:pPr algn="ctr"/>
            <a:endParaRPr lang="es-CL" dirty="0"/>
          </a:p>
          <a:p>
            <a:pPr algn="ctr"/>
            <a:endParaRPr lang="es-CL" dirty="0"/>
          </a:p>
          <a:p>
            <a:pPr algn="ctr"/>
            <a:endParaRPr lang="es-CL" dirty="0"/>
          </a:p>
          <a:p>
            <a:pPr algn="just"/>
            <a:endParaRPr lang="es-CL" sz="2000" b="1" dirty="0"/>
          </a:p>
          <a:p>
            <a:pPr algn="ctr"/>
            <a:r>
              <a:rPr lang="es-CL" sz="2000" b="1" dirty="0">
                <a:solidFill>
                  <a:srgbClr val="00B050"/>
                </a:solidFill>
              </a:rPr>
              <a:t>TAIÑ ANTÜ</a:t>
            </a:r>
          </a:p>
          <a:p>
            <a:pPr algn="just"/>
            <a:r>
              <a:rPr lang="es-CL" sz="2000" b="1" dirty="0"/>
              <a:t>EN RELACIÓN AL SOL:  Comienzo del año </a:t>
            </a:r>
            <a:r>
              <a:rPr lang="es-CL" sz="2000" b="1" dirty="0">
                <a:solidFill>
                  <a:srgbClr val="00B050"/>
                </a:solidFill>
              </a:rPr>
              <a:t>(we </a:t>
            </a:r>
            <a:r>
              <a:rPr lang="es-CL" sz="2000" b="1" dirty="0" err="1">
                <a:solidFill>
                  <a:srgbClr val="00B050"/>
                </a:solidFill>
              </a:rPr>
              <a:t>txipantü</a:t>
            </a:r>
            <a:r>
              <a:rPr lang="es-CL" sz="2000" b="1" dirty="0"/>
              <a:t>), los cuatro momentos más característicos </a:t>
            </a:r>
            <a:r>
              <a:rPr lang="es-CL" sz="2000" b="1" dirty="0">
                <a:solidFill>
                  <a:srgbClr val="00B050"/>
                </a:solidFill>
              </a:rPr>
              <a:t>(</a:t>
            </a:r>
            <a:r>
              <a:rPr lang="es-CL" sz="2000" b="1" dirty="0" err="1">
                <a:solidFill>
                  <a:srgbClr val="00B050"/>
                </a:solidFill>
              </a:rPr>
              <a:t>Pewün</a:t>
            </a:r>
            <a:r>
              <a:rPr lang="es-CL" sz="2000" b="1" dirty="0">
                <a:solidFill>
                  <a:srgbClr val="00B050"/>
                </a:solidFill>
              </a:rPr>
              <a:t>, </a:t>
            </a:r>
            <a:r>
              <a:rPr lang="es-CL" sz="2000" b="1" dirty="0" err="1">
                <a:solidFill>
                  <a:srgbClr val="00B050"/>
                </a:solidFill>
              </a:rPr>
              <a:t>Walün</a:t>
            </a:r>
            <a:r>
              <a:rPr lang="es-CL" sz="2000" b="1" dirty="0">
                <a:solidFill>
                  <a:srgbClr val="00B050"/>
                </a:solidFill>
              </a:rPr>
              <a:t>, </a:t>
            </a:r>
            <a:r>
              <a:rPr lang="es-CL" sz="2000" b="1" dirty="0" err="1">
                <a:solidFill>
                  <a:srgbClr val="00B050"/>
                </a:solidFill>
              </a:rPr>
              <a:t>Rimün</a:t>
            </a:r>
            <a:r>
              <a:rPr lang="es-CL" sz="2000" b="1" dirty="0">
                <a:solidFill>
                  <a:srgbClr val="00B050"/>
                </a:solidFill>
              </a:rPr>
              <a:t>, </a:t>
            </a:r>
            <a:r>
              <a:rPr lang="es-CL" sz="2000" b="1" dirty="0" err="1">
                <a:solidFill>
                  <a:srgbClr val="00B050"/>
                </a:solidFill>
              </a:rPr>
              <a:t>Pukem</a:t>
            </a:r>
            <a:r>
              <a:rPr lang="es-CL" sz="2000" b="1" dirty="0"/>
              <a:t>). Comportamientos y los distintos momentos del sol, en relación al </a:t>
            </a:r>
            <a:r>
              <a:rPr lang="es-CL" sz="2000" b="1" dirty="0">
                <a:solidFill>
                  <a:srgbClr val="00B050"/>
                </a:solidFill>
              </a:rPr>
              <a:t>CHE.</a:t>
            </a:r>
            <a:r>
              <a:rPr lang="es-CL" sz="2000" b="1" dirty="0"/>
              <a:t> La gran consideración de donde viene la energía.</a:t>
            </a:r>
          </a:p>
          <a:p>
            <a:pPr algn="ctr"/>
            <a:endParaRPr lang="es-CL" dirty="0"/>
          </a:p>
          <a:p>
            <a:pPr algn="ctr"/>
            <a:endParaRPr lang="es-CL" dirty="0"/>
          </a:p>
          <a:p>
            <a:pPr algn="ctr"/>
            <a:endParaRPr lang="es-CL" dirty="0"/>
          </a:p>
          <a:p>
            <a:pPr algn="ctr"/>
            <a:endParaRPr lang="es-CL" dirty="0"/>
          </a:p>
          <a:p>
            <a:pPr algn="ctr"/>
            <a:endParaRPr lang="es-CL" dirty="0"/>
          </a:p>
        </p:txBody>
      </p:sp>
      <p:pic>
        <p:nvPicPr>
          <p:cNvPr id="7"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57463"/>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16516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3100623" y="3061244"/>
            <a:ext cx="3240360" cy="266429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El </a:t>
            </a:r>
            <a:r>
              <a:rPr lang="es-CL" sz="2000" b="1" dirty="0" err="1"/>
              <a:t>wallontun</a:t>
            </a:r>
            <a:r>
              <a:rPr lang="es-CL" sz="2000" b="1" dirty="0"/>
              <a:t> está estático en el Universo y todo gira en torno al che, eso hace decir que éramos el centro.</a:t>
            </a:r>
            <a:r>
              <a:rPr lang="es-CL" dirty="0"/>
              <a:t> </a:t>
            </a:r>
          </a:p>
        </p:txBody>
      </p:sp>
      <p:sp>
        <p:nvSpPr>
          <p:cNvPr id="5" name="4 Elipse"/>
          <p:cNvSpPr/>
          <p:nvPr/>
        </p:nvSpPr>
        <p:spPr>
          <a:xfrm>
            <a:off x="6407696" y="3061244"/>
            <a:ext cx="2736304" cy="252028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Observación del sol.</a:t>
            </a:r>
          </a:p>
          <a:p>
            <a:pPr algn="ctr"/>
            <a:r>
              <a:rPr lang="es-CL" sz="2000" b="1" dirty="0"/>
              <a:t>-siempre en un mismo lugar.</a:t>
            </a:r>
          </a:p>
          <a:p>
            <a:pPr algn="ctr">
              <a:buFontTx/>
              <a:buChar char="-"/>
            </a:pPr>
            <a:r>
              <a:rPr lang="es-CL" sz="2000" b="1" dirty="0"/>
              <a:t>Oriente o </a:t>
            </a:r>
            <a:r>
              <a:rPr lang="es-CL" sz="2000" b="1" dirty="0" err="1"/>
              <a:t>tripawe</a:t>
            </a:r>
            <a:r>
              <a:rPr lang="es-CL" sz="2000" b="1" dirty="0"/>
              <a:t> </a:t>
            </a:r>
            <a:r>
              <a:rPr lang="es-CL" sz="2000" b="1" dirty="0" err="1"/>
              <a:t>antü</a:t>
            </a:r>
            <a:r>
              <a:rPr lang="es-CL" sz="2000" b="1" dirty="0"/>
              <a:t>.</a:t>
            </a:r>
          </a:p>
          <a:p>
            <a:pPr algn="ctr">
              <a:buFontTx/>
              <a:buChar char="-"/>
            </a:pPr>
            <a:r>
              <a:rPr lang="es-CL" sz="2000" b="1" dirty="0"/>
              <a:t> wütxan antü</a:t>
            </a:r>
          </a:p>
        </p:txBody>
      </p:sp>
      <p:cxnSp>
        <p:nvCxnSpPr>
          <p:cNvPr id="6" name="5 Conector recto de flecha"/>
          <p:cNvCxnSpPr/>
          <p:nvPr/>
        </p:nvCxnSpPr>
        <p:spPr>
          <a:xfrm>
            <a:off x="4485009" y="2698026"/>
            <a:ext cx="0" cy="298926"/>
          </a:xfrm>
          <a:prstGeom prst="straightConnector1">
            <a:avLst/>
          </a:prstGeom>
          <a:ln>
            <a:headEnd type="arrow"/>
            <a:tailEnd type="arrow"/>
          </a:ln>
        </p:spPr>
        <p:style>
          <a:lnRef idx="2">
            <a:schemeClr val="accent5"/>
          </a:lnRef>
          <a:fillRef idx="0">
            <a:schemeClr val="accent5"/>
          </a:fillRef>
          <a:effectRef idx="1">
            <a:schemeClr val="accent5"/>
          </a:effectRef>
          <a:fontRef idx="minor">
            <a:schemeClr val="tx1"/>
          </a:fontRef>
        </p:style>
      </p:cxnSp>
      <p:cxnSp>
        <p:nvCxnSpPr>
          <p:cNvPr id="7" name="6 Conector recto de flecha"/>
          <p:cNvCxnSpPr/>
          <p:nvPr/>
        </p:nvCxnSpPr>
        <p:spPr>
          <a:xfrm>
            <a:off x="2322587" y="3443802"/>
            <a:ext cx="1008112" cy="0"/>
          </a:xfrm>
          <a:prstGeom prst="straightConnector1">
            <a:avLst/>
          </a:prstGeom>
          <a:ln>
            <a:headEnd type="arrow"/>
            <a:tailEnd type="arrow"/>
          </a:ln>
        </p:spPr>
        <p:style>
          <a:lnRef idx="2">
            <a:schemeClr val="accent5"/>
          </a:lnRef>
          <a:fillRef idx="0">
            <a:schemeClr val="accent5"/>
          </a:fillRef>
          <a:effectRef idx="1">
            <a:schemeClr val="accent5"/>
          </a:effectRef>
          <a:fontRef idx="minor">
            <a:schemeClr val="tx1"/>
          </a:fontRef>
        </p:style>
      </p:cxnSp>
      <p:cxnSp>
        <p:nvCxnSpPr>
          <p:cNvPr id="8" name="7 Conector recto de flecha"/>
          <p:cNvCxnSpPr/>
          <p:nvPr/>
        </p:nvCxnSpPr>
        <p:spPr>
          <a:xfrm>
            <a:off x="6012160" y="3429000"/>
            <a:ext cx="576064" cy="72008"/>
          </a:xfrm>
          <a:prstGeom prst="straightConnector1">
            <a:avLst/>
          </a:prstGeom>
          <a:ln>
            <a:headEnd type="arrow"/>
            <a:tailEnd type="arrow"/>
          </a:ln>
        </p:spPr>
        <p:style>
          <a:lnRef idx="2">
            <a:schemeClr val="accent5"/>
          </a:lnRef>
          <a:fillRef idx="0">
            <a:schemeClr val="accent5"/>
          </a:fillRef>
          <a:effectRef idx="1">
            <a:schemeClr val="accent5"/>
          </a:effectRef>
          <a:fontRef idx="minor">
            <a:schemeClr val="tx1"/>
          </a:fontRef>
        </p:style>
      </p:cxnSp>
      <p:sp>
        <p:nvSpPr>
          <p:cNvPr id="9" name="8 Rectángulo redondeado"/>
          <p:cNvSpPr/>
          <p:nvPr/>
        </p:nvSpPr>
        <p:spPr>
          <a:xfrm>
            <a:off x="2879812" y="157463"/>
            <a:ext cx="4320480" cy="46322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sz="2000" b="1" dirty="0"/>
          </a:p>
          <a:p>
            <a:pPr algn="ctr"/>
            <a:r>
              <a:rPr lang="es-CL" sz="2000" b="1" dirty="0"/>
              <a:t>LA ENERGÍA EN LA VIDA DEL CHE</a:t>
            </a:r>
          </a:p>
          <a:p>
            <a:pPr algn="ctr"/>
            <a:endParaRPr lang="es-CL" dirty="0"/>
          </a:p>
        </p:txBody>
      </p:sp>
      <p:sp>
        <p:nvSpPr>
          <p:cNvPr id="10" name="9 Elipse"/>
          <p:cNvSpPr/>
          <p:nvPr/>
        </p:nvSpPr>
        <p:spPr>
          <a:xfrm>
            <a:off x="3128480" y="980728"/>
            <a:ext cx="2736304" cy="172819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Definición como dormir</a:t>
            </a:r>
          </a:p>
        </p:txBody>
      </p:sp>
      <p:sp>
        <p:nvSpPr>
          <p:cNvPr id="11" name="10 Elipse"/>
          <p:cNvSpPr/>
          <p:nvPr/>
        </p:nvSpPr>
        <p:spPr>
          <a:xfrm>
            <a:off x="143508" y="3274090"/>
            <a:ext cx="2736304" cy="230425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El sol y el resto de los elementos del universo giran en torno al wallontun mapu</a:t>
            </a:r>
          </a:p>
        </p:txBody>
      </p:sp>
      <p:sp>
        <p:nvSpPr>
          <p:cNvPr id="12" name="11 Elipse"/>
          <p:cNvSpPr/>
          <p:nvPr/>
        </p:nvSpPr>
        <p:spPr>
          <a:xfrm>
            <a:off x="6253568" y="872716"/>
            <a:ext cx="2736304" cy="194421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Definición como dar el </a:t>
            </a:r>
            <a:r>
              <a:rPr lang="es-CL" sz="2400" b="1" dirty="0" err="1"/>
              <a:t>gülan</a:t>
            </a:r>
            <a:endParaRPr lang="es-CL" sz="2400" b="1" dirty="0"/>
          </a:p>
        </p:txBody>
      </p:sp>
      <p:sp>
        <p:nvSpPr>
          <p:cNvPr id="13" name="12 Elipse"/>
          <p:cNvSpPr/>
          <p:nvPr/>
        </p:nvSpPr>
        <p:spPr>
          <a:xfrm>
            <a:off x="223954" y="969834"/>
            <a:ext cx="2736304" cy="194421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Orientación de la </a:t>
            </a:r>
            <a:r>
              <a:rPr lang="es-CL" sz="2400" b="1" dirty="0" err="1"/>
              <a:t>ruka</a:t>
            </a:r>
            <a:endParaRPr lang="es-CL" sz="2400" b="1" dirty="0"/>
          </a:p>
        </p:txBody>
      </p:sp>
      <p:cxnSp>
        <p:nvCxnSpPr>
          <p:cNvPr id="14" name="13 Conector recto de flecha"/>
          <p:cNvCxnSpPr/>
          <p:nvPr/>
        </p:nvCxnSpPr>
        <p:spPr>
          <a:xfrm>
            <a:off x="4680012" y="620688"/>
            <a:ext cx="0" cy="36004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5" name="14 Conector recto de flecha"/>
          <p:cNvCxnSpPr>
            <a:stCxn id="13" idx="7"/>
            <a:endCxn id="10" idx="1"/>
          </p:cNvCxnSpPr>
          <p:nvPr/>
        </p:nvCxnSpPr>
        <p:spPr>
          <a:xfrm flipV="1">
            <a:off x="2559536" y="1233816"/>
            <a:ext cx="969666" cy="20742"/>
          </a:xfrm>
          <a:prstGeom prst="straightConnector1">
            <a:avLst/>
          </a:prstGeom>
          <a:ln>
            <a:headEnd type="arrow"/>
            <a:tailEnd type="arrow"/>
          </a:ln>
        </p:spPr>
        <p:style>
          <a:lnRef idx="2">
            <a:schemeClr val="accent5"/>
          </a:lnRef>
          <a:fillRef idx="0">
            <a:schemeClr val="accent5"/>
          </a:fillRef>
          <a:effectRef idx="1">
            <a:schemeClr val="accent5"/>
          </a:effectRef>
          <a:fontRef idx="minor">
            <a:schemeClr val="tx1"/>
          </a:fontRef>
        </p:style>
      </p:cxnSp>
      <p:cxnSp>
        <p:nvCxnSpPr>
          <p:cNvPr id="16" name="15 Conector recto de flecha"/>
          <p:cNvCxnSpPr>
            <a:stCxn id="10" idx="7"/>
          </p:cNvCxnSpPr>
          <p:nvPr/>
        </p:nvCxnSpPr>
        <p:spPr>
          <a:xfrm>
            <a:off x="5464061" y="1233816"/>
            <a:ext cx="904779" cy="34944"/>
          </a:xfrm>
          <a:prstGeom prst="straightConnector1">
            <a:avLst/>
          </a:prstGeom>
          <a:ln>
            <a:headEnd type="arrow"/>
            <a:tailEnd type="arrow"/>
          </a:ln>
        </p:spPr>
        <p:style>
          <a:lnRef idx="2">
            <a:schemeClr val="accent5"/>
          </a:lnRef>
          <a:fillRef idx="0">
            <a:schemeClr val="accent5"/>
          </a:fillRef>
          <a:effectRef idx="1">
            <a:schemeClr val="accent5"/>
          </a:effectRef>
          <a:fontRef idx="minor">
            <a:schemeClr val="tx1"/>
          </a:fontRef>
        </p:style>
      </p:cxnSp>
      <p:cxnSp>
        <p:nvCxnSpPr>
          <p:cNvPr id="17" name="16 Conector recto de flecha"/>
          <p:cNvCxnSpPr>
            <a:stCxn id="13" idx="4"/>
          </p:cNvCxnSpPr>
          <p:nvPr/>
        </p:nvCxnSpPr>
        <p:spPr>
          <a:xfrm>
            <a:off x="1592106" y="2914050"/>
            <a:ext cx="0" cy="360040"/>
          </a:xfrm>
          <a:prstGeom prst="straightConnector1">
            <a:avLst/>
          </a:prstGeom>
          <a:ln>
            <a:headEnd type="arrow"/>
            <a:tailEnd type="arrow"/>
          </a:ln>
        </p:spPr>
        <p:style>
          <a:lnRef idx="2">
            <a:schemeClr val="accent5"/>
          </a:lnRef>
          <a:fillRef idx="0">
            <a:schemeClr val="accent5"/>
          </a:fillRef>
          <a:effectRef idx="1">
            <a:schemeClr val="accent5"/>
          </a:effectRef>
          <a:fontRef idx="minor">
            <a:schemeClr val="tx1"/>
          </a:fontRef>
        </p:style>
      </p:cxnSp>
      <p:pic>
        <p:nvPicPr>
          <p:cNvPr id="23"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57463"/>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53552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3275856" y="3717032"/>
            <a:ext cx="2520280" cy="158417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Imaginaban los dos movimientos al mismo tiempo</a:t>
            </a:r>
          </a:p>
        </p:txBody>
      </p:sp>
      <p:sp>
        <p:nvSpPr>
          <p:cNvPr id="5" name="4 Rectángulo redondeado"/>
          <p:cNvSpPr/>
          <p:nvPr/>
        </p:nvSpPr>
        <p:spPr>
          <a:xfrm>
            <a:off x="6012160" y="3429000"/>
            <a:ext cx="2880320" cy="21602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Se paraban en un </a:t>
            </a:r>
            <a:r>
              <a:rPr lang="es-CL" sz="2000" b="1" dirty="0" err="1">
                <a:solidFill>
                  <a:srgbClr val="00B050"/>
                </a:solidFill>
              </a:rPr>
              <a:t>txen</a:t>
            </a:r>
            <a:r>
              <a:rPr lang="es-CL" sz="2000" b="1" dirty="0">
                <a:solidFill>
                  <a:srgbClr val="00B050"/>
                </a:solidFill>
              </a:rPr>
              <a:t> </a:t>
            </a:r>
            <a:r>
              <a:rPr lang="es-CL" sz="2000" b="1" dirty="0" err="1">
                <a:solidFill>
                  <a:srgbClr val="00B050"/>
                </a:solidFill>
              </a:rPr>
              <a:t>txen</a:t>
            </a:r>
            <a:r>
              <a:rPr lang="es-CL" sz="2000" b="1" dirty="0"/>
              <a:t>, mirando hacia la salida del sol, ahí se daba nuevamente el CHE al centro del universo (W). (2do.  c. C.)</a:t>
            </a:r>
          </a:p>
        </p:txBody>
      </p:sp>
      <p:sp>
        <p:nvSpPr>
          <p:cNvPr id="6" name="5 Elipse"/>
          <p:cNvSpPr/>
          <p:nvPr/>
        </p:nvSpPr>
        <p:spPr>
          <a:xfrm>
            <a:off x="3041952" y="188640"/>
            <a:ext cx="4104456" cy="7647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solidFill>
                  <a:srgbClr val="00B050"/>
                </a:solidFill>
              </a:rPr>
              <a:t>Wall </a:t>
            </a:r>
            <a:r>
              <a:rPr lang="es-CL" sz="2000" b="1" dirty="0" err="1">
                <a:solidFill>
                  <a:srgbClr val="00B050"/>
                </a:solidFill>
              </a:rPr>
              <a:t>mapu</a:t>
            </a:r>
            <a:r>
              <a:rPr lang="es-CL" sz="2000" b="1" dirty="0">
                <a:solidFill>
                  <a:srgbClr val="00B050"/>
                </a:solidFill>
              </a:rPr>
              <a:t> </a:t>
            </a:r>
            <a:r>
              <a:rPr lang="es-CL" sz="2000" b="1" dirty="0"/>
              <a:t>y los viento</a:t>
            </a:r>
          </a:p>
          <a:p>
            <a:pPr algn="ctr"/>
            <a:r>
              <a:rPr lang="es-CL" sz="2000" b="1" dirty="0"/>
              <a:t>Sus movimientos</a:t>
            </a:r>
          </a:p>
        </p:txBody>
      </p:sp>
      <p:sp>
        <p:nvSpPr>
          <p:cNvPr id="7" name="6 Rectángulo redondeado"/>
          <p:cNvSpPr/>
          <p:nvPr/>
        </p:nvSpPr>
        <p:spPr>
          <a:xfrm>
            <a:off x="395536" y="1052736"/>
            <a:ext cx="2628800" cy="230425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CL" sz="2000" b="1" dirty="0"/>
              <a:t>Dirección del viento,</a:t>
            </a:r>
          </a:p>
          <a:p>
            <a:pPr algn="just"/>
            <a:r>
              <a:rPr lang="es-CL" sz="2000" b="1" dirty="0"/>
              <a:t> que corren de sur a norte al borde de la cordillera, determinan particularidades climáticas</a:t>
            </a:r>
          </a:p>
        </p:txBody>
      </p:sp>
      <p:sp>
        <p:nvSpPr>
          <p:cNvPr id="8" name="7 Rectángulo redondeado"/>
          <p:cNvSpPr/>
          <p:nvPr/>
        </p:nvSpPr>
        <p:spPr>
          <a:xfrm>
            <a:off x="395536" y="3573016"/>
            <a:ext cx="2520280" cy="158417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Para nuestros antepasados los vientos debían ser equilibrados, para tener un buen año.</a:t>
            </a:r>
          </a:p>
        </p:txBody>
      </p:sp>
      <p:sp>
        <p:nvSpPr>
          <p:cNvPr id="9" name="8 Rectángulo redondeado"/>
          <p:cNvSpPr/>
          <p:nvPr/>
        </p:nvSpPr>
        <p:spPr>
          <a:xfrm>
            <a:off x="6156176" y="1196752"/>
            <a:ext cx="2880320" cy="1800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sz="2000" b="1" dirty="0"/>
          </a:p>
          <a:p>
            <a:pPr algn="ctr"/>
            <a:r>
              <a:rPr lang="es-CL" sz="2000" b="1" dirty="0"/>
              <a:t>Viento de norte paralelo a la costa:</a:t>
            </a:r>
          </a:p>
          <a:p>
            <a:pPr algn="ctr">
              <a:buFontTx/>
              <a:buChar char="-"/>
            </a:pPr>
            <a:r>
              <a:rPr lang="es-CL" sz="2000" b="1" dirty="0"/>
              <a:t>Lluvias e inundaciones.</a:t>
            </a:r>
          </a:p>
          <a:p>
            <a:pPr algn="ctr">
              <a:buFontTx/>
              <a:buChar char="-"/>
            </a:pPr>
            <a:r>
              <a:rPr lang="es-CL" sz="2000" b="1" dirty="0"/>
              <a:t>- sequias, grandes heladas y otras.</a:t>
            </a:r>
          </a:p>
          <a:p>
            <a:pPr algn="ctr">
              <a:buFontTx/>
              <a:buChar char="-"/>
            </a:pPr>
            <a:endParaRPr lang="es-CL" dirty="0"/>
          </a:p>
          <a:p>
            <a:pPr algn="ctr"/>
            <a:endParaRPr lang="es-CL" dirty="0"/>
          </a:p>
        </p:txBody>
      </p:sp>
      <p:sp>
        <p:nvSpPr>
          <p:cNvPr id="10" name="9 Rectángulo redondeado"/>
          <p:cNvSpPr/>
          <p:nvPr/>
        </p:nvSpPr>
        <p:spPr>
          <a:xfrm>
            <a:off x="3203848" y="1412776"/>
            <a:ext cx="2664296" cy="1800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buFontTx/>
              <a:buChar char="-"/>
            </a:pPr>
            <a:r>
              <a:rPr lang="es-CL" sz="2000" b="1" dirty="0"/>
              <a:t>Invierno lluvioso</a:t>
            </a:r>
          </a:p>
          <a:p>
            <a:pPr algn="just">
              <a:buFontTx/>
              <a:buChar char="-"/>
            </a:pPr>
            <a:r>
              <a:rPr lang="es-CL" sz="2000" b="1" dirty="0"/>
              <a:t> primavera con mucha vegetación.</a:t>
            </a:r>
          </a:p>
          <a:p>
            <a:pPr algn="just">
              <a:buFontTx/>
              <a:buChar char="-"/>
            </a:pPr>
            <a:r>
              <a:rPr lang="es-CL" sz="2000" b="1" dirty="0"/>
              <a:t> verano caluroso-</a:t>
            </a:r>
          </a:p>
          <a:p>
            <a:pPr algn="just">
              <a:buFontTx/>
              <a:buChar char="-"/>
            </a:pPr>
            <a:r>
              <a:rPr lang="es-CL" sz="2000" b="1" dirty="0"/>
              <a:t>Otoño con viento y lluvia</a:t>
            </a:r>
          </a:p>
        </p:txBody>
      </p:sp>
      <p:pic>
        <p:nvPicPr>
          <p:cNvPr id="11"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57463"/>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03701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de flecha"/>
          <p:cNvCxnSpPr/>
          <p:nvPr/>
        </p:nvCxnSpPr>
        <p:spPr>
          <a:xfrm>
            <a:off x="4355976" y="0"/>
            <a:ext cx="0" cy="6206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5" name="4 Elipse"/>
          <p:cNvSpPr/>
          <p:nvPr/>
        </p:nvSpPr>
        <p:spPr>
          <a:xfrm>
            <a:off x="683568" y="820048"/>
            <a:ext cx="7848871" cy="460851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800" b="1" dirty="0"/>
              <a:t>Los niños y jóvenes mapuche, aprendían de sus ancestros estos conceptos, reforzados, subiéndose al </a:t>
            </a:r>
            <a:r>
              <a:rPr lang="es-CL" sz="2800" b="1" dirty="0">
                <a:solidFill>
                  <a:srgbClr val="00B050"/>
                </a:solidFill>
              </a:rPr>
              <a:t>txen txen </a:t>
            </a:r>
            <a:r>
              <a:rPr lang="es-CL" sz="2800" b="1" dirty="0"/>
              <a:t>(conceptos circulares, movimiento del sol, de los vientos, centro de la gran esfera, elevaciones del </a:t>
            </a:r>
            <a:r>
              <a:rPr lang="es-CL" sz="2800" b="1" dirty="0">
                <a:solidFill>
                  <a:srgbClr val="00B050"/>
                </a:solidFill>
              </a:rPr>
              <a:t>txen txen</a:t>
            </a:r>
            <a:r>
              <a:rPr lang="es-CL" sz="2800" b="1" dirty="0"/>
              <a:t>)</a:t>
            </a:r>
          </a:p>
          <a:p>
            <a:pPr algn="ctr"/>
            <a:endParaRPr lang="es-CL" sz="2400" b="1" dirty="0"/>
          </a:p>
          <a:p>
            <a:pPr algn="ctr"/>
            <a:r>
              <a:rPr lang="es-CL" sz="2400" b="1" dirty="0"/>
              <a:t>CERRAMOS NUESTROS OJOS Y VEMOS</a:t>
            </a:r>
          </a:p>
        </p:txBody>
      </p:sp>
      <p:pic>
        <p:nvPicPr>
          <p:cNvPr id="6"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57463"/>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9952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483768" y="188640"/>
            <a:ext cx="4608512" cy="36004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CL" dirty="0"/>
              <a:t>DIMENSIONES DEL GRAN ESPACIO CÓSMICO</a:t>
            </a:r>
          </a:p>
        </p:txBody>
      </p:sp>
      <p:sp>
        <p:nvSpPr>
          <p:cNvPr id="5" name="4 Elipse"/>
          <p:cNvSpPr/>
          <p:nvPr/>
        </p:nvSpPr>
        <p:spPr>
          <a:xfrm>
            <a:off x="215516" y="837709"/>
            <a:ext cx="6048672" cy="471652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s-CL" dirty="0"/>
          </a:p>
        </p:txBody>
      </p:sp>
      <p:sp>
        <p:nvSpPr>
          <p:cNvPr id="6" name="5 Elipse"/>
          <p:cNvSpPr/>
          <p:nvPr/>
        </p:nvSpPr>
        <p:spPr>
          <a:xfrm>
            <a:off x="215516" y="2602588"/>
            <a:ext cx="6048672" cy="1440160"/>
          </a:xfrm>
          <a:prstGeom prst="ellipse">
            <a:avLst/>
          </a:prstGeom>
        </p:spPr>
        <p:style>
          <a:lnRef idx="1">
            <a:schemeClr val="accent3"/>
          </a:lnRef>
          <a:fillRef idx="1003">
            <a:schemeClr val="lt2"/>
          </a:fillRef>
          <a:effectRef idx="1">
            <a:schemeClr val="accent3"/>
          </a:effectRef>
          <a:fontRef idx="minor">
            <a:schemeClr val="dk1"/>
          </a:fontRef>
        </p:style>
        <p:txBody>
          <a:bodyPr rtlCol="0" anchor="ctr"/>
          <a:lstStyle/>
          <a:p>
            <a:pPr algn="ctr"/>
            <a:endParaRPr lang="es-CL"/>
          </a:p>
        </p:txBody>
      </p:sp>
      <p:sp>
        <p:nvSpPr>
          <p:cNvPr id="7" name="6 Elipse"/>
          <p:cNvSpPr/>
          <p:nvPr/>
        </p:nvSpPr>
        <p:spPr>
          <a:xfrm>
            <a:off x="899592" y="1556792"/>
            <a:ext cx="4680520"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 name="7 Rectángulo"/>
          <p:cNvSpPr/>
          <p:nvPr/>
        </p:nvSpPr>
        <p:spPr>
          <a:xfrm>
            <a:off x="6444208" y="1844824"/>
            <a:ext cx="2304256" cy="5040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2000" b="1" dirty="0" err="1">
                <a:solidFill>
                  <a:srgbClr val="00B050"/>
                </a:solidFill>
              </a:rPr>
              <a:t>Ragil</a:t>
            </a:r>
            <a:r>
              <a:rPr lang="es-CL" sz="2000" b="1" dirty="0">
                <a:solidFill>
                  <a:srgbClr val="00B050"/>
                </a:solidFill>
              </a:rPr>
              <a:t> / </a:t>
            </a:r>
            <a:r>
              <a:rPr lang="es-CL" sz="2000" b="1" dirty="0" err="1">
                <a:solidFill>
                  <a:srgbClr val="00B050"/>
                </a:solidFill>
              </a:rPr>
              <a:t>anka</a:t>
            </a:r>
            <a:r>
              <a:rPr lang="es-CL" sz="2000" b="1" dirty="0">
                <a:solidFill>
                  <a:srgbClr val="00B050"/>
                </a:solidFill>
              </a:rPr>
              <a:t> </a:t>
            </a:r>
            <a:r>
              <a:rPr lang="es-CL" sz="2000" b="1" dirty="0" err="1">
                <a:solidFill>
                  <a:srgbClr val="00B050"/>
                </a:solidFill>
              </a:rPr>
              <a:t>wenu</a:t>
            </a:r>
            <a:r>
              <a:rPr lang="es-CL" sz="2000" b="1" dirty="0">
                <a:solidFill>
                  <a:srgbClr val="00B050"/>
                </a:solidFill>
              </a:rPr>
              <a:t> </a:t>
            </a:r>
            <a:r>
              <a:rPr lang="es-CL" sz="2000" b="1" dirty="0" err="1">
                <a:solidFill>
                  <a:srgbClr val="00B050"/>
                </a:solidFill>
              </a:rPr>
              <a:t>mapu</a:t>
            </a:r>
            <a:endParaRPr lang="es-CL" sz="2000" b="1" dirty="0">
              <a:solidFill>
                <a:srgbClr val="00B050"/>
              </a:solidFill>
            </a:endParaRPr>
          </a:p>
        </p:txBody>
      </p:sp>
      <p:sp>
        <p:nvSpPr>
          <p:cNvPr id="9" name="8 Cerrar llave"/>
          <p:cNvSpPr/>
          <p:nvPr/>
        </p:nvSpPr>
        <p:spPr>
          <a:xfrm rot="20017334">
            <a:off x="5389839" y="534374"/>
            <a:ext cx="899975" cy="1335574"/>
          </a:xfrm>
          <a:prstGeom prst="rightBrace">
            <a:avLst/>
          </a:prstGeom>
        </p:spPr>
        <p:style>
          <a:lnRef idx="2">
            <a:schemeClr val="accent5"/>
          </a:lnRef>
          <a:fillRef idx="0">
            <a:schemeClr val="accent5"/>
          </a:fillRef>
          <a:effectRef idx="1">
            <a:schemeClr val="accent5"/>
          </a:effectRef>
          <a:fontRef idx="minor">
            <a:schemeClr val="tx1"/>
          </a:fontRef>
        </p:style>
        <p:txBody>
          <a:bodyPr rtlCol="0" anchor="ctr"/>
          <a:lstStyle/>
          <a:p>
            <a:pPr algn="ctr"/>
            <a:endParaRPr lang="es-CL"/>
          </a:p>
        </p:txBody>
      </p:sp>
      <p:cxnSp>
        <p:nvCxnSpPr>
          <p:cNvPr id="10" name="9 Conector recto de flecha"/>
          <p:cNvCxnSpPr/>
          <p:nvPr/>
        </p:nvCxnSpPr>
        <p:spPr>
          <a:xfrm>
            <a:off x="5554145" y="1803460"/>
            <a:ext cx="818055" cy="196886"/>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1" name="10 Conector recto de flecha"/>
          <p:cNvCxnSpPr>
            <a:stCxn id="6" idx="6"/>
          </p:cNvCxnSpPr>
          <p:nvPr/>
        </p:nvCxnSpPr>
        <p:spPr>
          <a:xfrm>
            <a:off x="6264188" y="3322668"/>
            <a:ext cx="360040" cy="36004"/>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12" name="11 Rectángulo"/>
          <p:cNvSpPr/>
          <p:nvPr/>
        </p:nvSpPr>
        <p:spPr>
          <a:xfrm>
            <a:off x="6804073" y="3106644"/>
            <a:ext cx="1512168" cy="5040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2000" b="1" dirty="0" err="1">
                <a:solidFill>
                  <a:srgbClr val="00B050"/>
                </a:solidFill>
              </a:rPr>
              <a:t>Nagmapu</a:t>
            </a:r>
            <a:endParaRPr lang="es-CL" sz="2000" b="1" dirty="0">
              <a:solidFill>
                <a:srgbClr val="00B050"/>
              </a:solidFill>
            </a:endParaRPr>
          </a:p>
        </p:txBody>
      </p:sp>
      <p:sp>
        <p:nvSpPr>
          <p:cNvPr id="13" name="12 Rectángulo"/>
          <p:cNvSpPr/>
          <p:nvPr/>
        </p:nvSpPr>
        <p:spPr>
          <a:xfrm>
            <a:off x="6372200" y="739138"/>
            <a:ext cx="1800200" cy="46302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2000" b="1" dirty="0" err="1">
                <a:solidFill>
                  <a:srgbClr val="00B050"/>
                </a:solidFill>
              </a:rPr>
              <a:t>Wenumapu</a:t>
            </a:r>
            <a:endParaRPr lang="es-CL" sz="2000" b="1" dirty="0">
              <a:solidFill>
                <a:srgbClr val="00B050"/>
              </a:solidFill>
            </a:endParaRPr>
          </a:p>
        </p:txBody>
      </p:sp>
      <p:cxnSp>
        <p:nvCxnSpPr>
          <p:cNvPr id="14" name="13 Conector recto de flecha"/>
          <p:cNvCxnSpPr/>
          <p:nvPr/>
        </p:nvCxnSpPr>
        <p:spPr>
          <a:xfrm>
            <a:off x="5587798" y="4797152"/>
            <a:ext cx="504056" cy="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15" name="14 Rectángulo"/>
          <p:cNvSpPr/>
          <p:nvPr/>
        </p:nvSpPr>
        <p:spPr>
          <a:xfrm>
            <a:off x="6372200" y="4581128"/>
            <a:ext cx="1872208" cy="43204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2000" b="1" dirty="0" err="1">
                <a:solidFill>
                  <a:srgbClr val="00B050"/>
                </a:solidFill>
              </a:rPr>
              <a:t>Minchemapu</a:t>
            </a:r>
            <a:endParaRPr lang="es-CL" sz="2000" b="1" dirty="0">
              <a:solidFill>
                <a:srgbClr val="00B050"/>
              </a:solidFill>
            </a:endParaRPr>
          </a:p>
        </p:txBody>
      </p:sp>
      <p:pic>
        <p:nvPicPr>
          <p:cNvPr id="21"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57463"/>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98278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483768" y="260648"/>
            <a:ext cx="5256584"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t>Lo que hay en nuestro </a:t>
            </a:r>
            <a:r>
              <a:rPr lang="es-CL" sz="2400" b="1" dirty="0" err="1"/>
              <a:t>kultxun</a:t>
            </a:r>
            <a:endParaRPr lang="es-CL" sz="2400" b="1" dirty="0"/>
          </a:p>
        </p:txBody>
      </p:sp>
      <p:sp>
        <p:nvSpPr>
          <p:cNvPr id="5" name="4 Elipse"/>
          <p:cNvSpPr/>
          <p:nvPr/>
        </p:nvSpPr>
        <p:spPr>
          <a:xfrm>
            <a:off x="1763688" y="1196752"/>
            <a:ext cx="6408712" cy="46085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CL" dirty="0"/>
          </a:p>
        </p:txBody>
      </p:sp>
      <p:sp>
        <p:nvSpPr>
          <p:cNvPr id="6" name="5 Elipse"/>
          <p:cNvSpPr/>
          <p:nvPr/>
        </p:nvSpPr>
        <p:spPr>
          <a:xfrm>
            <a:off x="1763688" y="2204864"/>
            <a:ext cx="6408712" cy="244827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s-CL" dirty="0"/>
          </a:p>
        </p:txBody>
      </p:sp>
      <p:cxnSp>
        <p:nvCxnSpPr>
          <p:cNvPr id="7" name="6 Conector recto"/>
          <p:cNvCxnSpPr>
            <a:stCxn id="6" idx="2"/>
            <a:endCxn id="6" idx="6"/>
          </p:cNvCxnSpPr>
          <p:nvPr/>
        </p:nvCxnSpPr>
        <p:spPr>
          <a:xfrm>
            <a:off x="1763688" y="3429000"/>
            <a:ext cx="6408712" cy="0"/>
          </a:xfrm>
          <a:prstGeom prst="line">
            <a:avLst/>
          </a:prstGeom>
        </p:spPr>
        <p:style>
          <a:lnRef idx="2">
            <a:schemeClr val="accent5"/>
          </a:lnRef>
          <a:fillRef idx="0">
            <a:schemeClr val="accent5"/>
          </a:fillRef>
          <a:effectRef idx="1">
            <a:schemeClr val="accent5"/>
          </a:effectRef>
          <a:fontRef idx="minor">
            <a:schemeClr val="tx1"/>
          </a:fontRef>
        </p:style>
      </p:cxnSp>
      <p:sp>
        <p:nvSpPr>
          <p:cNvPr id="8" name="7 Estrella de 6 puntas"/>
          <p:cNvSpPr/>
          <p:nvPr/>
        </p:nvSpPr>
        <p:spPr>
          <a:xfrm>
            <a:off x="3347864" y="2780928"/>
            <a:ext cx="576064" cy="288032"/>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8 Estrella de 6 puntas"/>
          <p:cNvSpPr/>
          <p:nvPr/>
        </p:nvSpPr>
        <p:spPr>
          <a:xfrm>
            <a:off x="5724128" y="3861048"/>
            <a:ext cx="576064" cy="288032"/>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0" name="9 Luna"/>
          <p:cNvSpPr/>
          <p:nvPr/>
        </p:nvSpPr>
        <p:spPr>
          <a:xfrm>
            <a:off x="3275856" y="3717032"/>
            <a:ext cx="288032" cy="360040"/>
          </a:xfrm>
          <a:prstGeom prst="mo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1" name="10 Luna"/>
          <p:cNvSpPr/>
          <p:nvPr/>
        </p:nvSpPr>
        <p:spPr>
          <a:xfrm>
            <a:off x="5652120" y="2708920"/>
            <a:ext cx="288032" cy="360040"/>
          </a:xfrm>
          <a:prstGeom prst="mo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13" name="12 Conector recto"/>
          <p:cNvCxnSpPr>
            <a:stCxn id="6" idx="0"/>
            <a:endCxn id="6" idx="4"/>
          </p:cNvCxnSpPr>
          <p:nvPr/>
        </p:nvCxnSpPr>
        <p:spPr>
          <a:xfrm>
            <a:off x="4968044" y="2204864"/>
            <a:ext cx="0" cy="2448272"/>
          </a:xfrm>
          <a:prstGeom prst="line">
            <a:avLst/>
          </a:prstGeom>
        </p:spPr>
        <p:style>
          <a:lnRef idx="3">
            <a:schemeClr val="accent5"/>
          </a:lnRef>
          <a:fillRef idx="0">
            <a:schemeClr val="accent5"/>
          </a:fillRef>
          <a:effectRef idx="2">
            <a:schemeClr val="accent5"/>
          </a:effectRef>
          <a:fontRef idx="minor">
            <a:schemeClr val="tx1"/>
          </a:fontRef>
        </p:style>
      </p:cxnSp>
      <p:pic>
        <p:nvPicPr>
          <p:cNvPr id="12"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57463"/>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17362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691680" y="116632"/>
            <a:ext cx="6336704"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IDEA 6</a:t>
            </a:r>
          </a:p>
          <a:p>
            <a:pPr algn="ctr"/>
            <a:r>
              <a:rPr lang="es-CL" sz="2000" b="1" dirty="0"/>
              <a:t>CÓMO SE SOSTIENE EL WALL  Y WALLONTUN MAPU</a:t>
            </a:r>
          </a:p>
        </p:txBody>
      </p:sp>
      <p:sp>
        <p:nvSpPr>
          <p:cNvPr id="5" name="4 Elipse"/>
          <p:cNvSpPr/>
          <p:nvPr/>
        </p:nvSpPr>
        <p:spPr>
          <a:xfrm>
            <a:off x="1691680" y="980728"/>
            <a:ext cx="5400600" cy="446449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s-CL" dirty="0"/>
          </a:p>
        </p:txBody>
      </p:sp>
      <p:sp>
        <p:nvSpPr>
          <p:cNvPr id="6" name="5 Elipse"/>
          <p:cNvSpPr/>
          <p:nvPr/>
        </p:nvSpPr>
        <p:spPr>
          <a:xfrm>
            <a:off x="1712204" y="2431853"/>
            <a:ext cx="5380075" cy="1562246"/>
          </a:xfrm>
          <a:prstGeom prst="ellipse">
            <a:avLst/>
          </a:prstGeom>
        </p:spPr>
        <p:style>
          <a:lnRef idx="1">
            <a:schemeClr val="accent3"/>
          </a:lnRef>
          <a:fillRef idx="1003">
            <a:schemeClr val="lt2"/>
          </a:fillRef>
          <a:effectRef idx="1">
            <a:schemeClr val="accent3"/>
          </a:effectRef>
          <a:fontRef idx="minor">
            <a:schemeClr val="dk1"/>
          </a:fontRef>
        </p:style>
        <p:txBody>
          <a:bodyPr rtlCol="0" anchor="ctr"/>
          <a:lstStyle/>
          <a:p>
            <a:pPr algn="ctr"/>
            <a:endParaRPr lang="es-CL"/>
          </a:p>
        </p:txBody>
      </p:sp>
      <p:sp>
        <p:nvSpPr>
          <p:cNvPr id="7" name="6 Elipse"/>
          <p:cNvSpPr/>
          <p:nvPr/>
        </p:nvSpPr>
        <p:spPr>
          <a:xfrm>
            <a:off x="2555776" y="1382308"/>
            <a:ext cx="3600399"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 name="7 Rectángulo redondeado"/>
          <p:cNvSpPr/>
          <p:nvPr/>
        </p:nvSpPr>
        <p:spPr>
          <a:xfrm>
            <a:off x="7092280" y="1124744"/>
            <a:ext cx="1872208" cy="57606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CL" b="1" dirty="0"/>
              <a:t>¿CÓMO PODRÁ SOSTENERSE?</a:t>
            </a:r>
          </a:p>
        </p:txBody>
      </p:sp>
      <p:pic>
        <p:nvPicPr>
          <p:cNvPr id="9"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57463"/>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83704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Flecha izquierda"/>
          <p:cNvSpPr/>
          <p:nvPr/>
        </p:nvSpPr>
        <p:spPr>
          <a:xfrm>
            <a:off x="0" y="3933056"/>
            <a:ext cx="899592" cy="3600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5" name="4 Conector recto de flecha"/>
          <p:cNvCxnSpPr/>
          <p:nvPr/>
        </p:nvCxnSpPr>
        <p:spPr>
          <a:xfrm flipH="1" flipV="1">
            <a:off x="0" y="3861048"/>
            <a:ext cx="755576" cy="7200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6" name="5 Conector recto de flecha"/>
          <p:cNvCxnSpPr/>
          <p:nvPr/>
        </p:nvCxnSpPr>
        <p:spPr>
          <a:xfrm flipH="1">
            <a:off x="0" y="4293096"/>
            <a:ext cx="683568" cy="7200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7" name="6 Flecha derecha"/>
          <p:cNvSpPr/>
          <p:nvPr/>
        </p:nvSpPr>
        <p:spPr>
          <a:xfrm>
            <a:off x="8028384" y="3933056"/>
            <a:ext cx="936104"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8" name="7 Conector recto de flecha"/>
          <p:cNvCxnSpPr/>
          <p:nvPr/>
        </p:nvCxnSpPr>
        <p:spPr>
          <a:xfrm flipV="1">
            <a:off x="7956376" y="3789040"/>
            <a:ext cx="1008112" cy="144016"/>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9" name="8 Conector recto de flecha"/>
          <p:cNvCxnSpPr/>
          <p:nvPr/>
        </p:nvCxnSpPr>
        <p:spPr>
          <a:xfrm>
            <a:off x="8100392" y="4293096"/>
            <a:ext cx="1043608" cy="144016"/>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10" name="9 Flecha abajo"/>
          <p:cNvSpPr/>
          <p:nvPr/>
        </p:nvSpPr>
        <p:spPr>
          <a:xfrm>
            <a:off x="4283968" y="5013176"/>
            <a:ext cx="216024"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11" name="10 Conector recto de flecha"/>
          <p:cNvCxnSpPr/>
          <p:nvPr/>
        </p:nvCxnSpPr>
        <p:spPr>
          <a:xfrm>
            <a:off x="4499992" y="5013176"/>
            <a:ext cx="216024" cy="576064"/>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2" name="11 Conector recto de flecha"/>
          <p:cNvCxnSpPr/>
          <p:nvPr/>
        </p:nvCxnSpPr>
        <p:spPr>
          <a:xfrm flipH="1">
            <a:off x="3995936" y="5013176"/>
            <a:ext cx="288032" cy="504056"/>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13" name="12 Elipse"/>
          <p:cNvSpPr/>
          <p:nvPr/>
        </p:nvSpPr>
        <p:spPr>
          <a:xfrm>
            <a:off x="683568" y="274456"/>
            <a:ext cx="8064896" cy="23042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2000" b="1" dirty="0"/>
              <a:t>Nuestros antepasados encuentran como se sostiene  este  gran espacio cósmico.  Es un concepto cósmico, tal vez muy difícil de responder.</a:t>
            </a:r>
          </a:p>
          <a:p>
            <a:pPr algn="ctr"/>
            <a:r>
              <a:rPr lang="es-CL" sz="2000" b="1" dirty="0"/>
              <a:t>Concepto </a:t>
            </a:r>
            <a:r>
              <a:rPr lang="es-CL" sz="2000" b="1" dirty="0">
                <a:solidFill>
                  <a:srgbClr val="00B050"/>
                </a:solidFill>
              </a:rPr>
              <a:t>MELI WITXAN MAPU</a:t>
            </a:r>
            <a:r>
              <a:rPr lang="es-CL" sz="2000" b="1" dirty="0"/>
              <a:t>, que significa las cuatro fuerzas que sostienen el </a:t>
            </a:r>
            <a:r>
              <a:rPr lang="es-CL" sz="2000" b="1" dirty="0" err="1">
                <a:solidFill>
                  <a:srgbClr val="00B050"/>
                </a:solidFill>
              </a:rPr>
              <a:t>wallontun</a:t>
            </a:r>
            <a:r>
              <a:rPr lang="es-CL" sz="2000" b="1" dirty="0">
                <a:solidFill>
                  <a:srgbClr val="00B050"/>
                </a:solidFill>
              </a:rPr>
              <a:t> </a:t>
            </a:r>
            <a:r>
              <a:rPr lang="es-CL" sz="2000" b="1" dirty="0" err="1">
                <a:solidFill>
                  <a:srgbClr val="00B050"/>
                </a:solidFill>
              </a:rPr>
              <a:t>mapu</a:t>
            </a:r>
            <a:r>
              <a:rPr lang="es-CL" sz="2000" b="1" dirty="0">
                <a:solidFill>
                  <a:srgbClr val="00B050"/>
                </a:solidFill>
              </a:rPr>
              <a:t> </a:t>
            </a:r>
            <a:r>
              <a:rPr lang="es-CL" sz="2000" b="1" dirty="0"/>
              <a:t>y por ende el </a:t>
            </a:r>
            <a:r>
              <a:rPr lang="es-CL" sz="2000" b="1" dirty="0" err="1">
                <a:solidFill>
                  <a:srgbClr val="00B050"/>
                </a:solidFill>
              </a:rPr>
              <a:t>wall</a:t>
            </a:r>
            <a:r>
              <a:rPr lang="es-CL" sz="2000" b="1" dirty="0">
                <a:solidFill>
                  <a:srgbClr val="00B050"/>
                </a:solidFill>
              </a:rPr>
              <a:t> </a:t>
            </a:r>
            <a:r>
              <a:rPr lang="es-CL" sz="2000" b="1" dirty="0" err="1">
                <a:solidFill>
                  <a:srgbClr val="00B050"/>
                </a:solidFill>
              </a:rPr>
              <a:t>mapu</a:t>
            </a:r>
            <a:r>
              <a:rPr lang="es-CL" sz="2000" b="1" dirty="0">
                <a:solidFill>
                  <a:srgbClr val="00B050"/>
                </a:solidFill>
              </a:rPr>
              <a:t> </a:t>
            </a:r>
            <a:r>
              <a:rPr lang="es-CL" sz="2000" b="1" dirty="0"/>
              <a:t>(tensores cósmico)</a:t>
            </a:r>
          </a:p>
        </p:txBody>
      </p:sp>
      <p:sp>
        <p:nvSpPr>
          <p:cNvPr id="14" name="13 Elipse"/>
          <p:cNvSpPr/>
          <p:nvPr/>
        </p:nvSpPr>
        <p:spPr>
          <a:xfrm>
            <a:off x="971600" y="3298792"/>
            <a:ext cx="7056784" cy="172819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CL" dirty="0"/>
          </a:p>
        </p:txBody>
      </p:sp>
      <p:cxnSp>
        <p:nvCxnSpPr>
          <p:cNvPr id="15" name="14 Conector recto"/>
          <p:cNvCxnSpPr/>
          <p:nvPr/>
        </p:nvCxnSpPr>
        <p:spPr>
          <a:xfrm>
            <a:off x="1043608" y="4018872"/>
            <a:ext cx="69127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15 Conector recto"/>
          <p:cNvCxnSpPr>
            <a:stCxn id="14" idx="2"/>
            <a:endCxn id="14" idx="6"/>
          </p:cNvCxnSpPr>
          <p:nvPr/>
        </p:nvCxnSpPr>
        <p:spPr>
          <a:xfrm>
            <a:off x="971600" y="4162888"/>
            <a:ext cx="705678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Flecha arriba"/>
          <p:cNvSpPr/>
          <p:nvPr/>
        </p:nvSpPr>
        <p:spPr>
          <a:xfrm>
            <a:off x="4211960" y="2650720"/>
            <a:ext cx="288032"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18" name="17 Conector recto de flecha"/>
          <p:cNvCxnSpPr/>
          <p:nvPr/>
        </p:nvCxnSpPr>
        <p:spPr>
          <a:xfrm flipH="1" flipV="1">
            <a:off x="3995936" y="2650720"/>
            <a:ext cx="144016" cy="648072"/>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9" name="18 Conector recto de flecha"/>
          <p:cNvCxnSpPr/>
          <p:nvPr/>
        </p:nvCxnSpPr>
        <p:spPr>
          <a:xfrm flipV="1">
            <a:off x="4499992" y="2650720"/>
            <a:ext cx="144016" cy="576064"/>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pic>
        <p:nvPicPr>
          <p:cNvPr id="20"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8062"/>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62961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Flecha abajo"/>
          <p:cNvSpPr/>
          <p:nvPr/>
        </p:nvSpPr>
        <p:spPr>
          <a:xfrm>
            <a:off x="4283968" y="0"/>
            <a:ext cx="216024" cy="4766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Rectángulo redondeado"/>
          <p:cNvSpPr/>
          <p:nvPr/>
        </p:nvSpPr>
        <p:spPr>
          <a:xfrm>
            <a:off x="1115616" y="692696"/>
            <a:ext cx="7776864" cy="100811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2400" b="1" dirty="0"/>
              <a:t>Las fuerzas que sostienen salen del centro del universo del </a:t>
            </a:r>
            <a:r>
              <a:rPr lang="es-CL" sz="2400" b="1" dirty="0" err="1">
                <a:solidFill>
                  <a:srgbClr val="00B050"/>
                </a:solidFill>
              </a:rPr>
              <a:t>wall</a:t>
            </a:r>
            <a:r>
              <a:rPr lang="es-CL" sz="2400" b="1" dirty="0">
                <a:solidFill>
                  <a:srgbClr val="00B050"/>
                </a:solidFill>
              </a:rPr>
              <a:t> </a:t>
            </a:r>
            <a:r>
              <a:rPr lang="es-CL" sz="2400" b="1" dirty="0" err="1">
                <a:solidFill>
                  <a:srgbClr val="00B050"/>
                </a:solidFill>
              </a:rPr>
              <a:t>mapu</a:t>
            </a:r>
            <a:r>
              <a:rPr lang="es-CL" sz="2400" b="1" dirty="0">
                <a:solidFill>
                  <a:srgbClr val="00B050"/>
                </a:solidFill>
              </a:rPr>
              <a:t> </a:t>
            </a:r>
            <a:r>
              <a:rPr lang="es-CL" sz="2400" b="1" dirty="0"/>
              <a:t>y se externalizan hacia el </a:t>
            </a:r>
            <a:r>
              <a:rPr lang="es-CL" sz="2400" b="1" dirty="0" err="1">
                <a:solidFill>
                  <a:srgbClr val="00B050"/>
                </a:solidFill>
              </a:rPr>
              <a:t>wallontun</a:t>
            </a:r>
            <a:r>
              <a:rPr lang="es-CL" sz="2400" b="1" dirty="0">
                <a:solidFill>
                  <a:srgbClr val="00B050"/>
                </a:solidFill>
              </a:rPr>
              <a:t> </a:t>
            </a:r>
            <a:r>
              <a:rPr lang="es-CL" sz="2400" b="1" dirty="0" err="1">
                <a:solidFill>
                  <a:srgbClr val="00B050"/>
                </a:solidFill>
              </a:rPr>
              <a:t>mapu</a:t>
            </a:r>
            <a:endParaRPr lang="es-CL" sz="2400" b="1" dirty="0">
              <a:solidFill>
                <a:srgbClr val="00B050"/>
              </a:solidFill>
            </a:endParaRPr>
          </a:p>
        </p:txBody>
      </p:sp>
      <p:sp>
        <p:nvSpPr>
          <p:cNvPr id="6" name="5 Flecha abajo"/>
          <p:cNvSpPr/>
          <p:nvPr/>
        </p:nvSpPr>
        <p:spPr>
          <a:xfrm>
            <a:off x="4283968" y="2276872"/>
            <a:ext cx="360040" cy="15841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57463"/>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68896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Flecha derecha"/>
          <p:cNvSpPr/>
          <p:nvPr/>
        </p:nvSpPr>
        <p:spPr>
          <a:xfrm>
            <a:off x="4139952" y="2852936"/>
            <a:ext cx="4824536" cy="360040"/>
          </a:xfrm>
          <a:prstGeom prst="rightArrow">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CL" sz="1800" b="0" i="0" u="none" strike="noStrike" kern="0" cap="none" spc="0" normalizeH="0" baseline="0" noProof="0">
              <a:ln>
                <a:noFill/>
              </a:ln>
              <a:solidFill>
                <a:prstClr val="white"/>
              </a:solidFill>
              <a:effectLst/>
              <a:uLnTx/>
              <a:uFillTx/>
              <a:latin typeface="Calibri"/>
              <a:ea typeface="+mn-ea"/>
              <a:cs typeface="+mn-cs"/>
            </a:endParaRPr>
          </a:p>
        </p:txBody>
      </p:sp>
      <p:cxnSp>
        <p:nvCxnSpPr>
          <p:cNvPr id="5" name="4 Conector recto de flecha"/>
          <p:cNvCxnSpPr/>
          <p:nvPr/>
        </p:nvCxnSpPr>
        <p:spPr>
          <a:xfrm flipV="1">
            <a:off x="7452320" y="2492896"/>
            <a:ext cx="1691680" cy="360040"/>
          </a:xfrm>
          <a:prstGeom prst="straightConnector1">
            <a:avLst/>
          </a:prstGeom>
          <a:noFill/>
          <a:ln w="25400" cap="flat" cmpd="sng" algn="ctr">
            <a:solidFill>
              <a:srgbClr val="4BACC6"/>
            </a:solidFill>
            <a:prstDash val="solid"/>
            <a:tailEnd type="arrow"/>
          </a:ln>
          <a:effectLst>
            <a:outerShdw blurRad="40000" dist="20000" dir="5400000" rotWithShape="0">
              <a:srgbClr val="000000">
                <a:alpha val="38000"/>
              </a:srgbClr>
            </a:outerShdw>
          </a:effectLst>
        </p:spPr>
      </p:cxnSp>
      <p:cxnSp>
        <p:nvCxnSpPr>
          <p:cNvPr id="6" name="5 Conector recto de flecha"/>
          <p:cNvCxnSpPr/>
          <p:nvPr/>
        </p:nvCxnSpPr>
        <p:spPr>
          <a:xfrm>
            <a:off x="7452320" y="3212976"/>
            <a:ext cx="1691680" cy="288032"/>
          </a:xfrm>
          <a:prstGeom prst="straightConnector1">
            <a:avLst/>
          </a:prstGeom>
          <a:noFill/>
          <a:ln w="25400" cap="flat" cmpd="sng" algn="ctr">
            <a:solidFill>
              <a:srgbClr val="4BACC6"/>
            </a:solidFill>
            <a:prstDash val="solid"/>
            <a:tailEnd type="arrow"/>
          </a:ln>
          <a:effectLst>
            <a:outerShdw blurRad="40000" dist="20000" dir="5400000" rotWithShape="0">
              <a:srgbClr val="000000">
                <a:alpha val="38000"/>
              </a:srgbClr>
            </a:outerShdw>
          </a:effectLst>
        </p:spPr>
      </p:cxnSp>
      <p:sp>
        <p:nvSpPr>
          <p:cNvPr id="7" name="6 Flecha izquierda"/>
          <p:cNvSpPr/>
          <p:nvPr/>
        </p:nvSpPr>
        <p:spPr>
          <a:xfrm>
            <a:off x="0" y="2924944"/>
            <a:ext cx="4211960" cy="360040"/>
          </a:xfrm>
          <a:prstGeom prst="leftArrow">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CL" sz="1800" b="0" i="0" u="none" strike="noStrike" kern="0" cap="none" spc="0" normalizeH="0" baseline="0" noProof="0">
              <a:ln>
                <a:noFill/>
              </a:ln>
              <a:solidFill>
                <a:prstClr val="white"/>
              </a:solidFill>
              <a:effectLst/>
              <a:uLnTx/>
              <a:uFillTx/>
              <a:latin typeface="Calibri"/>
              <a:ea typeface="+mn-ea"/>
              <a:cs typeface="+mn-cs"/>
            </a:endParaRPr>
          </a:p>
        </p:txBody>
      </p:sp>
      <p:cxnSp>
        <p:nvCxnSpPr>
          <p:cNvPr id="8" name="7 Conector recto de flecha"/>
          <p:cNvCxnSpPr/>
          <p:nvPr/>
        </p:nvCxnSpPr>
        <p:spPr>
          <a:xfrm flipH="1" flipV="1">
            <a:off x="0" y="2636912"/>
            <a:ext cx="1295128" cy="288032"/>
          </a:xfrm>
          <a:prstGeom prst="straightConnector1">
            <a:avLst/>
          </a:prstGeom>
          <a:noFill/>
          <a:ln w="25400" cap="flat" cmpd="sng" algn="ctr">
            <a:solidFill>
              <a:srgbClr val="4BACC6"/>
            </a:solidFill>
            <a:prstDash val="solid"/>
            <a:tailEnd type="arrow"/>
          </a:ln>
          <a:effectLst>
            <a:outerShdw blurRad="40000" dist="20000" dir="5400000" rotWithShape="0">
              <a:srgbClr val="000000">
                <a:alpha val="38000"/>
              </a:srgbClr>
            </a:outerShdw>
          </a:effectLst>
        </p:spPr>
      </p:cxnSp>
      <p:cxnSp>
        <p:nvCxnSpPr>
          <p:cNvPr id="9" name="8 Conector recto de flecha"/>
          <p:cNvCxnSpPr/>
          <p:nvPr/>
        </p:nvCxnSpPr>
        <p:spPr>
          <a:xfrm flipH="1">
            <a:off x="0" y="3356992"/>
            <a:ext cx="1295128" cy="216024"/>
          </a:xfrm>
          <a:prstGeom prst="straightConnector1">
            <a:avLst/>
          </a:prstGeom>
          <a:noFill/>
          <a:ln w="25400" cap="flat" cmpd="sng" algn="ctr">
            <a:solidFill>
              <a:srgbClr val="4BACC6"/>
            </a:solidFill>
            <a:prstDash val="solid"/>
            <a:tailEnd type="arrow"/>
          </a:ln>
          <a:effectLst>
            <a:outerShdw blurRad="40000" dist="20000" dir="5400000" rotWithShape="0">
              <a:srgbClr val="000000">
                <a:alpha val="38000"/>
              </a:srgbClr>
            </a:outerShdw>
          </a:effectLst>
        </p:spPr>
      </p:cxnSp>
      <p:sp>
        <p:nvSpPr>
          <p:cNvPr id="10" name="9 Elipse"/>
          <p:cNvSpPr/>
          <p:nvPr/>
        </p:nvSpPr>
        <p:spPr>
          <a:xfrm>
            <a:off x="4066903" y="2816932"/>
            <a:ext cx="360040" cy="432048"/>
          </a:xfrm>
          <a:prstGeom prst="ellipse">
            <a:avLst/>
          </a:prstGeom>
          <a:solidFill>
            <a:srgbClr val="4BACC6"/>
          </a:solidFill>
          <a:ln w="25400" cap="flat" cmpd="sng" algn="ctr">
            <a:solidFill>
              <a:srgbClr val="4BACC6">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CL" sz="1800" b="0" i="0" u="none" strike="noStrike" kern="0" cap="none" spc="0" normalizeH="0" baseline="0" noProof="0">
              <a:ln>
                <a:noFill/>
              </a:ln>
              <a:solidFill>
                <a:prstClr val="white"/>
              </a:solidFill>
              <a:effectLst/>
              <a:uLnTx/>
              <a:uFillTx/>
              <a:latin typeface="Calibri"/>
              <a:ea typeface="+mn-ea"/>
              <a:cs typeface="+mn-cs"/>
            </a:endParaRPr>
          </a:p>
        </p:txBody>
      </p:sp>
      <p:sp>
        <p:nvSpPr>
          <p:cNvPr id="11" name="10 Rectángulo redondeado"/>
          <p:cNvSpPr/>
          <p:nvPr/>
        </p:nvSpPr>
        <p:spPr>
          <a:xfrm>
            <a:off x="7164288" y="5013176"/>
            <a:ext cx="1584176" cy="576064"/>
          </a:xfrm>
          <a:prstGeom prst="roundRect">
            <a:avLst/>
          </a:prstGeom>
          <a:solidFill>
            <a:sysClr val="window" lastClr="FFFFFF"/>
          </a:solidFill>
          <a:ln w="25400" cap="flat" cmpd="sng" algn="ctr">
            <a:solidFill>
              <a:srgbClr val="4BACC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CL" sz="2000" b="1" i="0" u="none" strike="noStrike" kern="0" cap="none" spc="0" normalizeH="0" baseline="0" noProof="0" dirty="0">
                <a:ln>
                  <a:noFill/>
                </a:ln>
                <a:solidFill>
                  <a:prstClr val="black"/>
                </a:solidFill>
                <a:effectLst/>
                <a:uLnTx/>
                <a:uFillTx/>
                <a:latin typeface="Calibri"/>
                <a:ea typeface="+mn-ea"/>
                <a:cs typeface="+mn-cs"/>
              </a:rPr>
              <a:t>EQUILIBRIO CÓSMICO</a:t>
            </a:r>
          </a:p>
        </p:txBody>
      </p:sp>
      <p:sp>
        <p:nvSpPr>
          <p:cNvPr id="12" name="11 Elipse"/>
          <p:cNvSpPr/>
          <p:nvPr/>
        </p:nvSpPr>
        <p:spPr>
          <a:xfrm>
            <a:off x="1272244" y="152636"/>
            <a:ext cx="6192688" cy="5688632"/>
          </a:xfrm>
          <a:prstGeom prst="ellipse">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CL" sz="1800" b="0" i="0" u="none" strike="noStrike" kern="0" cap="none" spc="0" normalizeH="0" baseline="0" noProof="0" dirty="0">
              <a:ln>
                <a:noFill/>
              </a:ln>
              <a:solidFill>
                <a:prstClr val="black"/>
              </a:solidFill>
              <a:effectLst/>
              <a:uLnTx/>
              <a:uFillTx/>
              <a:latin typeface="Calibri"/>
              <a:ea typeface="+mn-ea"/>
              <a:cs typeface="+mn-cs"/>
            </a:endParaRPr>
          </a:p>
        </p:txBody>
      </p:sp>
      <p:sp>
        <p:nvSpPr>
          <p:cNvPr id="13" name="12 Elipse"/>
          <p:cNvSpPr/>
          <p:nvPr/>
        </p:nvSpPr>
        <p:spPr>
          <a:xfrm>
            <a:off x="1272244" y="2096852"/>
            <a:ext cx="6192688" cy="1872208"/>
          </a:xfrm>
          <a:prstGeom prst="ellipse">
            <a:avLst/>
          </a:prstGeom>
          <a:gradFill rotWithShape="1">
            <a:gsLst>
              <a:gs pos="0">
                <a:srgbClr val="EEECE1">
                  <a:tint val="80000"/>
                  <a:satMod val="300000"/>
                </a:srgbClr>
              </a:gs>
              <a:gs pos="100000">
                <a:srgbClr val="EEECE1">
                  <a:shade val="30000"/>
                  <a:satMod val="200000"/>
                </a:srgbClr>
              </a:gs>
            </a:gsLst>
            <a:path path="circle">
              <a:fillToRect l="50000" t="50000" r="50000" b="50000"/>
            </a:path>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CL" sz="1800" b="0" i="0" u="none" strike="noStrike" kern="0" cap="none" spc="0" normalizeH="0" baseline="0" noProof="0">
              <a:ln>
                <a:noFill/>
              </a:ln>
              <a:solidFill>
                <a:prstClr val="black"/>
              </a:solidFill>
              <a:effectLst/>
              <a:uLnTx/>
              <a:uFillTx/>
              <a:latin typeface="Calibri"/>
              <a:ea typeface="+mn-ea"/>
              <a:cs typeface="+mn-cs"/>
            </a:endParaRPr>
          </a:p>
        </p:txBody>
      </p:sp>
      <p:sp>
        <p:nvSpPr>
          <p:cNvPr id="14" name="13 Elipse"/>
          <p:cNvSpPr/>
          <p:nvPr/>
        </p:nvSpPr>
        <p:spPr>
          <a:xfrm>
            <a:off x="2424372" y="656692"/>
            <a:ext cx="4032448" cy="432048"/>
          </a:xfrm>
          <a:prstGeom prst="ellipse">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CL" sz="1800" b="0" i="0" u="none" strike="noStrike" kern="0" cap="none" spc="0" normalizeH="0" baseline="0" noProof="0">
              <a:ln>
                <a:noFill/>
              </a:ln>
              <a:solidFill>
                <a:prstClr val="white"/>
              </a:solidFill>
              <a:effectLst/>
              <a:uLnTx/>
              <a:uFillTx/>
              <a:latin typeface="Calibri"/>
              <a:ea typeface="+mn-ea"/>
              <a:cs typeface="+mn-cs"/>
            </a:endParaRPr>
          </a:p>
        </p:txBody>
      </p:sp>
      <p:sp>
        <p:nvSpPr>
          <p:cNvPr id="15" name="14 Flecha izquierda"/>
          <p:cNvSpPr/>
          <p:nvPr/>
        </p:nvSpPr>
        <p:spPr>
          <a:xfrm rot="5400000">
            <a:off x="3431976" y="1988840"/>
            <a:ext cx="1584176" cy="360040"/>
          </a:xfrm>
          <a:prstGeom prst="leftArrow">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CL" sz="1800" b="0" i="0" u="none" strike="noStrike" kern="0" cap="none" spc="0" normalizeH="0" baseline="0" noProof="0">
              <a:ln>
                <a:noFill/>
              </a:ln>
              <a:solidFill>
                <a:prstClr val="white"/>
              </a:solidFill>
              <a:effectLst/>
              <a:uLnTx/>
              <a:uFillTx/>
              <a:latin typeface="Calibri"/>
              <a:ea typeface="+mn-ea"/>
              <a:cs typeface="+mn-cs"/>
            </a:endParaRPr>
          </a:p>
        </p:txBody>
      </p:sp>
      <p:cxnSp>
        <p:nvCxnSpPr>
          <p:cNvPr id="16" name="15 Conector recto de flecha"/>
          <p:cNvCxnSpPr/>
          <p:nvPr/>
        </p:nvCxnSpPr>
        <p:spPr>
          <a:xfrm flipV="1">
            <a:off x="4439580" y="1592796"/>
            <a:ext cx="289048" cy="504056"/>
          </a:xfrm>
          <a:prstGeom prst="straightConnector1">
            <a:avLst/>
          </a:prstGeom>
          <a:noFill/>
          <a:ln w="25400" cap="flat" cmpd="sng" algn="ctr">
            <a:solidFill>
              <a:srgbClr val="4BACC6"/>
            </a:solidFill>
            <a:prstDash val="solid"/>
            <a:tailEnd type="arrow"/>
          </a:ln>
          <a:effectLst>
            <a:outerShdw blurRad="40000" dist="20000" dir="5400000" rotWithShape="0">
              <a:srgbClr val="000000">
                <a:alpha val="38000"/>
              </a:srgbClr>
            </a:outerShdw>
          </a:effectLst>
        </p:spPr>
      </p:cxnSp>
      <p:cxnSp>
        <p:nvCxnSpPr>
          <p:cNvPr id="17" name="16 Conector recto de flecha"/>
          <p:cNvCxnSpPr/>
          <p:nvPr/>
        </p:nvCxnSpPr>
        <p:spPr>
          <a:xfrm flipH="1" flipV="1">
            <a:off x="3648508" y="1448780"/>
            <a:ext cx="360040" cy="648072"/>
          </a:xfrm>
          <a:prstGeom prst="straightConnector1">
            <a:avLst/>
          </a:prstGeom>
          <a:noFill/>
          <a:ln w="25400" cap="flat" cmpd="sng" algn="ctr">
            <a:solidFill>
              <a:srgbClr val="4BACC6"/>
            </a:solidFill>
            <a:prstDash val="solid"/>
            <a:tailEnd type="arrow"/>
          </a:ln>
          <a:effectLst>
            <a:outerShdw blurRad="40000" dist="20000" dir="5400000" rotWithShape="0">
              <a:srgbClr val="000000">
                <a:alpha val="38000"/>
              </a:srgbClr>
            </a:outerShdw>
          </a:effectLst>
        </p:spPr>
      </p:cxnSp>
      <p:sp>
        <p:nvSpPr>
          <p:cNvPr id="18" name="17 Rectángulo"/>
          <p:cNvSpPr/>
          <p:nvPr/>
        </p:nvSpPr>
        <p:spPr>
          <a:xfrm>
            <a:off x="6240796" y="152636"/>
            <a:ext cx="2736304" cy="432048"/>
          </a:xfrm>
          <a:prstGeom prst="rect">
            <a:avLst/>
          </a:prstGeom>
          <a:solidFill>
            <a:sysClr val="window" lastClr="FFFFFF"/>
          </a:solidFill>
          <a:ln w="25400" cap="flat" cmpd="sng" algn="ctr">
            <a:solidFill>
              <a:srgbClr val="4F81BD"/>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CL" sz="2000" b="1" i="0" u="none" strike="noStrike" kern="0" cap="none" spc="0" normalizeH="0" baseline="0" noProof="0" dirty="0">
                <a:ln>
                  <a:noFill/>
                </a:ln>
                <a:solidFill>
                  <a:prstClr val="black"/>
                </a:solidFill>
                <a:effectLst/>
                <a:uLnTx/>
                <a:uFillTx/>
                <a:latin typeface="Calibri"/>
                <a:ea typeface="+mn-ea"/>
                <a:cs typeface="+mn-cs"/>
              </a:rPr>
              <a:t>MELI WITXAN MAPU</a:t>
            </a:r>
          </a:p>
        </p:txBody>
      </p:sp>
      <p:sp>
        <p:nvSpPr>
          <p:cNvPr id="2" name="1 Flecha abajo"/>
          <p:cNvSpPr/>
          <p:nvPr/>
        </p:nvSpPr>
        <p:spPr>
          <a:xfrm>
            <a:off x="4224064" y="3032956"/>
            <a:ext cx="45719" cy="1476164"/>
          </a:xfrm>
          <a:prstGeom prst="downArrow">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s-ES"/>
          </a:p>
        </p:txBody>
      </p:sp>
      <p:sp>
        <p:nvSpPr>
          <p:cNvPr id="3" name="2 Flecha abajo"/>
          <p:cNvSpPr/>
          <p:nvPr/>
        </p:nvSpPr>
        <p:spPr>
          <a:xfrm>
            <a:off x="4027467" y="3083812"/>
            <a:ext cx="484632" cy="19293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20" name="19 Conector recto de flecha"/>
          <p:cNvCxnSpPr/>
          <p:nvPr/>
        </p:nvCxnSpPr>
        <p:spPr>
          <a:xfrm flipH="1">
            <a:off x="3707904" y="3933056"/>
            <a:ext cx="432048" cy="79208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22" name="21 Conector recto de flecha"/>
          <p:cNvCxnSpPr/>
          <p:nvPr/>
        </p:nvCxnSpPr>
        <p:spPr>
          <a:xfrm>
            <a:off x="4512099" y="3969060"/>
            <a:ext cx="491949" cy="684076"/>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23" name="22 Elipse"/>
          <p:cNvSpPr/>
          <p:nvPr/>
        </p:nvSpPr>
        <p:spPr>
          <a:xfrm>
            <a:off x="4066903" y="2924944"/>
            <a:ext cx="337181" cy="288032"/>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ES"/>
          </a:p>
        </p:txBody>
      </p:sp>
      <p:sp>
        <p:nvSpPr>
          <p:cNvPr id="24" name="23 Elipse"/>
          <p:cNvSpPr/>
          <p:nvPr/>
        </p:nvSpPr>
        <p:spPr>
          <a:xfrm>
            <a:off x="6660232" y="5085184"/>
            <a:ext cx="360040" cy="36004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ES"/>
          </a:p>
        </p:txBody>
      </p:sp>
      <p:pic>
        <p:nvPicPr>
          <p:cNvPr id="25"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57463"/>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5076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7803"/>
            <a:ext cx="1296144" cy="561975"/>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755576" y="620688"/>
            <a:ext cx="7560840" cy="5262979"/>
          </a:xfrm>
          <a:prstGeom prst="rect">
            <a:avLst/>
          </a:prstGeom>
        </p:spPr>
        <p:txBody>
          <a:bodyPr wrap="square">
            <a:spAutoFit/>
          </a:bodyPr>
          <a:lstStyle/>
          <a:p>
            <a:pPr marL="457200" lvl="0" indent="-457200" algn="just">
              <a:buFont typeface="Arial" charset="0"/>
              <a:buChar char="•"/>
            </a:pPr>
            <a:r>
              <a:rPr lang="es-ES" sz="2800" b="1" dirty="0">
                <a:latin typeface="Calibri" pitchFamily="34" charset="0"/>
                <a:ea typeface="Times New Roman" pitchFamily="18" charset="0"/>
                <a:cs typeface="Times New Roman" pitchFamily="18" charset="0"/>
              </a:rPr>
              <a:t>En este largo proceso de 10 mil, 12 mil, 15 mil o quizás más, según investigadores ligado a la ciencia y nuestros propio sabios, kimche; el  </a:t>
            </a:r>
            <a:r>
              <a:rPr lang="es-ES" sz="2800" b="1" u="sng" dirty="0">
                <a:latin typeface="Calibri" pitchFamily="34" charset="0"/>
                <a:ea typeface="Times New Roman" pitchFamily="18" charset="0"/>
                <a:cs typeface="Times New Roman" pitchFamily="18" charset="0"/>
              </a:rPr>
              <a:t>mundo mapuche</a:t>
            </a:r>
            <a:r>
              <a:rPr lang="es-ES" sz="2800" b="1" dirty="0">
                <a:latin typeface="Calibri" pitchFamily="34" charset="0"/>
                <a:ea typeface="Times New Roman" pitchFamily="18" charset="0"/>
                <a:cs typeface="Times New Roman" pitchFamily="18" charset="0"/>
              </a:rPr>
              <a:t> </a:t>
            </a:r>
            <a:r>
              <a:rPr lang="es-ES" sz="2800" b="1" dirty="0">
                <a:solidFill>
                  <a:srgbClr val="FF0000"/>
                </a:solidFill>
                <a:latin typeface="Calibri" pitchFamily="34" charset="0"/>
                <a:ea typeface="Times New Roman" pitchFamily="18" charset="0"/>
                <a:cs typeface="Times New Roman" pitchFamily="18" charset="0"/>
              </a:rPr>
              <a:t>logró comprender los códigos del mundo que le rodea</a:t>
            </a:r>
            <a:r>
              <a:rPr lang="es-ES" sz="2800" b="1" dirty="0">
                <a:latin typeface="Calibri" pitchFamily="34" charset="0"/>
                <a:ea typeface="Times New Roman" pitchFamily="18" charset="0"/>
                <a:cs typeface="Times New Roman" pitchFamily="18" charset="0"/>
              </a:rPr>
              <a:t> (</a:t>
            </a:r>
            <a:r>
              <a:rPr lang="es-ES" sz="2800" b="1" dirty="0" err="1">
                <a:latin typeface="Calibri" pitchFamily="34" charset="0"/>
                <a:ea typeface="Times New Roman" pitchFamily="18" charset="0"/>
                <a:cs typeface="Times New Roman" pitchFamily="18" charset="0"/>
              </a:rPr>
              <a:t>pülli</a:t>
            </a:r>
            <a:r>
              <a:rPr lang="es-ES" sz="2800" b="1" dirty="0">
                <a:latin typeface="Calibri" pitchFamily="34" charset="0"/>
                <a:ea typeface="Times New Roman" pitchFamily="18" charset="0"/>
                <a:cs typeface="Times New Roman" pitchFamily="18" charset="0"/>
              </a:rPr>
              <a:t> ka vill mogen) y </a:t>
            </a:r>
            <a:r>
              <a:rPr lang="es-ES" sz="2800" b="1" dirty="0">
                <a:solidFill>
                  <a:srgbClr val="00B050"/>
                </a:solidFill>
                <a:latin typeface="Calibri" pitchFamily="34" charset="0"/>
                <a:ea typeface="Times New Roman" pitchFamily="18" charset="0"/>
                <a:cs typeface="Times New Roman" pitchFamily="18" charset="0"/>
              </a:rPr>
              <a:t>crear un sistema de comunicación</a:t>
            </a:r>
            <a:r>
              <a:rPr lang="es-ES" sz="2800" b="1" dirty="0">
                <a:latin typeface="Calibri" pitchFamily="34" charset="0"/>
                <a:ea typeface="Times New Roman" pitchFamily="18" charset="0"/>
                <a:cs typeface="Times New Roman" pitchFamily="18" charset="0"/>
              </a:rPr>
              <a:t> el cual ambos permiten hasta el día de hoy, los mapuche  tenemos una manera distinta DE cómo </a:t>
            </a:r>
            <a:r>
              <a:rPr lang="es-ES" sz="2800" b="1" u="sng" dirty="0">
                <a:latin typeface="Calibri" pitchFamily="34" charset="0"/>
                <a:ea typeface="Times New Roman" pitchFamily="18" charset="0"/>
                <a:cs typeface="Times New Roman" pitchFamily="18" charset="0"/>
              </a:rPr>
              <a:t>se conforma el mundo</a:t>
            </a:r>
            <a:r>
              <a:rPr lang="es-ES" sz="2800" b="1" dirty="0">
                <a:latin typeface="Calibri" pitchFamily="34" charset="0"/>
                <a:ea typeface="Times New Roman" pitchFamily="18" charset="0"/>
                <a:cs typeface="Times New Roman" pitchFamily="18" charset="0"/>
              </a:rPr>
              <a:t>, </a:t>
            </a:r>
            <a:r>
              <a:rPr lang="es-ES" sz="2800" b="1" u="sng" dirty="0">
                <a:latin typeface="Calibri" pitchFamily="34" charset="0"/>
                <a:ea typeface="Times New Roman" pitchFamily="18" charset="0"/>
                <a:cs typeface="Times New Roman" pitchFamily="18" charset="0"/>
              </a:rPr>
              <a:t>de ver la vida</a:t>
            </a:r>
            <a:r>
              <a:rPr lang="es-ES" sz="2800" b="1" dirty="0">
                <a:latin typeface="Calibri" pitchFamily="34" charset="0"/>
                <a:ea typeface="Times New Roman" pitchFamily="18" charset="0"/>
                <a:cs typeface="Times New Roman" pitchFamily="18" charset="0"/>
              </a:rPr>
              <a:t> </a:t>
            </a:r>
            <a:r>
              <a:rPr lang="es-ES" sz="2800" b="1" u="sng" dirty="0">
                <a:latin typeface="Calibri" pitchFamily="34" charset="0"/>
                <a:ea typeface="Times New Roman" pitchFamily="18" charset="0"/>
                <a:cs typeface="Times New Roman" pitchFamily="18" charset="0"/>
              </a:rPr>
              <a:t>y vivirla</a:t>
            </a:r>
            <a:r>
              <a:rPr lang="es-ES" sz="2800" b="1" dirty="0">
                <a:latin typeface="Calibri" pitchFamily="34" charset="0"/>
                <a:ea typeface="Times New Roman" pitchFamily="18" charset="0"/>
                <a:cs typeface="Times New Roman" pitchFamily="18" charset="0"/>
              </a:rPr>
              <a:t>.</a:t>
            </a:r>
          </a:p>
          <a:p>
            <a:pPr marL="457200" lvl="0" indent="-457200" algn="just">
              <a:buFont typeface="Arial" charset="0"/>
              <a:buChar char="•"/>
            </a:pPr>
            <a:endParaRPr lang="es-ES" sz="2800" b="1" dirty="0">
              <a:latin typeface="Calibri" pitchFamily="34" charset="0"/>
              <a:ea typeface="Times New Roman" pitchFamily="18" charset="0"/>
              <a:cs typeface="Times New Roman" pitchFamily="18" charset="0"/>
            </a:endParaRPr>
          </a:p>
          <a:p>
            <a:pPr marL="457200" lvl="0" indent="-457200" algn="just">
              <a:buFont typeface="Arial" charset="0"/>
              <a:buChar char="•"/>
            </a:pPr>
            <a:endParaRPr lang="es-ES" sz="2800" b="1" dirty="0">
              <a:latin typeface="Calibri" pitchFamily="34" charset="0"/>
              <a:ea typeface="Times New Roman" pitchFamily="18" charset="0"/>
              <a:cs typeface="Times New Roman" pitchFamily="18" charset="0"/>
            </a:endParaRPr>
          </a:p>
        </p:txBody>
      </p:sp>
    </p:spTree>
    <p:extLst>
      <p:ext uri="{BB962C8B-B14F-4D97-AF65-F5344CB8AC3E}">
        <p14:creationId xmlns:p14="http://schemas.microsoft.com/office/powerpoint/2010/main" val="10170415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827584" y="476672"/>
            <a:ext cx="7488832" cy="504056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CL" sz="2400" b="1" dirty="0"/>
              <a:t>CHALTU MAY</a:t>
            </a:r>
          </a:p>
          <a:p>
            <a:pPr algn="ctr"/>
            <a:r>
              <a:rPr lang="es-CL" sz="2400" b="1" dirty="0"/>
              <a:t>KA ANTÜ KA PEWUAIÑ</a:t>
            </a:r>
          </a:p>
          <a:p>
            <a:pPr algn="ctr"/>
            <a:endParaRPr lang="es-CL" sz="2400" b="1" dirty="0"/>
          </a:p>
          <a:p>
            <a:pPr algn="ctr"/>
            <a:r>
              <a:rPr lang="es-CL" sz="2400" b="1" dirty="0"/>
              <a:t>PEWKALLAL</a:t>
            </a:r>
          </a:p>
          <a:p>
            <a:pPr algn="ctr"/>
            <a:endParaRPr lang="es-CL" sz="2400" b="1" dirty="0"/>
          </a:p>
          <a:p>
            <a:pPr algn="ctr"/>
            <a:r>
              <a:rPr lang="es-CL" sz="2400" b="1" dirty="0"/>
              <a:t>LAMGEN,    PEÑI</a:t>
            </a:r>
          </a:p>
          <a:p>
            <a:pPr algn="ctr"/>
            <a:endParaRPr lang="es-CL" dirty="0"/>
          </a:p>
          <a:p>
            <a:pPr algn="ctr"/>
            <a:endParaRPr lang="es-CL" dirty="0"/>
          </a:p>
          <a:p>
            <a:pPr algn="ctr"/>
            <a:endParaRPr lang="es-CL" sz="2800" b="1" dirty="0"/>
          </a:p>
        </p:txBody>
      </p:sp>
      <p:sp>
        <p:nvSpPr>
          <p:cNvPr id="5" name="4 Rectángulo redondeado"/>
          <p:cNvSpPr/>
          <p:nvPr/>
        </p:nvSpPr>
        <p:spPr>
          <a:xfrm>
            <a:off x="2555776" y="3933056"/>
            <a:ext cx="4392488" cy="864096"/>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CL" sz="2800" b="1" dirty="0"/>
              <a:t>27 y 28 DE DICIEMBRE DE 2018</a:t>
            </a:r>
          </a:p>
        </p:txBody>
      </p:sp>
      <p:pic>
        <p:nvPicPr>
          <p:cNvPr id="6"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57463"/>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6244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6203511" y="1745196"/>
            <a:ext cx="2304256" cy="64807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sz="2800" b="1" dirty="0">
                <a:solidFill>
                  <a:srgbClr val="00B050"/>
                </a:solidFill>
              </a:rPr>
              <a:t>RAKIDUAM</a:t>
            </a:r>
          </a:p>
        </p:txBody>
      </p:sp>
      <p:sp>
        <p:nvSpPr>
          <p:cNvPr id="5" name="4 Rectángulo redondeado"/>
          <p:cNvSpPr/>
          <p:nvPr/>
        </p:nvSpPr>
        <p:spPr>
          <a:xfrm>
            <a:off x="2133363" y="3435035"/>
            <a:ext cx="5616624" cy="194421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sz="3200" b="1" dirty="0"/>
              <a:t>Capacidad de observación, decodificar los mensajes y entender los código de la naturaleza.</a:t>
            </a:r>
          </a:p>
        </p:txBody>
      </p:sp>
      <p:cxnSp>
        <p:nvCxnSpPr>
          <p:cNvPr id="6" name="5 Conector recto de flecha"/>
          <p:cNvCxnSpPr/>
          <p:nvPr/>
        </p:nvCxnSpPr>
        <p:spPr>
          <a:xfrm flipH="1">
            <a:off x="6110532" y="2404067"/>
            <a:ext cx="1420688" cy="845319"/>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7" name="6 Conector recto de flecha"/>
          <p:cNvCxnSpPr/>
          <p:nvPr/>
        </p:nvCxnSpPr>
        <p:spPr>
          <a:xfrm>
            <a:off x="1499056" y="2393268"/>
            <a:ext cx="1613283" cy="85611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8" name="7 Rectángulo redondeado"/>
          <p:cNvSpPr/>
          <p:nvPr/>
        </p:nvSpPr>
        <p:spPr>
          <a:xfrm>
            <a:off x="3353262" y="1745196"/>
            <a:ext cx="2304256" cy="64807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sz="2800" b="1" dirty="0">
                <a:solidFill>
                  <a:srgbClr val="00B050"/>
                </a:solidFill>
              </a:rPr>
              <a:t>INARUMEN</a:t>
            </a:r>
          </a:p>
        </p:txBody>
      </p:sp>
      <p:sp>
        <p:nvSpPr>
          <p:cNvPr id="9" name="8 Rectángulo redondeado"/>
          <p:cNvSpPr/>
          <p:nvPr/>
        </p:nvSpPr>
        <p:spPr>
          <a:xfrm>
            <a:off x="2561174" y="402648"/>
            <a:ext cx="4392488" cy="64807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sz="2800" b="1" dirty="0">
                <a:solidFill>
                  <a:schemeClr val="tx2"/>
                </a:solidFill>
              </a:rPr>
              <a:t>METODOLOGÍA DEL KIMÜN</a:t>
            </a:r>
          </a:p>
        </p:txBody>
      </p:sp>
      <p:cxnSp>
        <p:nvCxnSpPr>
          <p:cNvPr id="10" name="9 Conector recto de flecha"/>
          <p:cNvCxnSpPr>
            <a:stCxn id="9" idx="2"/>
          </p:cNvCxnSpPr>
          <p:nvPr/>
        </p:nvCxnSpPr>
        <p:spPr>
          <a:xfrm>
            <a:off x="4757418" y="1050720"/>
            <a:ext cx="0" cy="504056"/>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1" name="10 Conector recto de flecha"/>
          <p:cNvCxnSpPr/>
          <p:nvPr/>
        </p:nvCxnSpPr>
        <p:spPr>
          <a:xfrm flipH="1">
            <a:off x="2561174" y="1050720"/>
            <a:ext cx="792088" cy="504056"/>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2" name="11 Conector recto de flecha"/>
          <p:cNvCxnSpPr/>
          <p:nvPr/>
        </p:nvCxnSpPr>
        <p:spPr>
          <a:xfrm>
            <a:off x="5657518" y="1050720"/>
            <a:ext cx="792088" cy="504056"/>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13" name="12 Rectángulo redondeado"/>
          <p:cNvSpPr/>
          <p:nvPr/>
        </p:nvSpPr>
        <p:spPr>
          <a:xfrm>
            <a:off x="808083" y="1687024"/>
            <a:ext cx="2304256" cy="64807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sz="2800" b="1" dirty="0">
                <a:solidFill>
                  <a:srgbClr val="00B050"/>
                </a:solidFill>
              </a:rPr>
              <a:t>DUAM</a:t>
            </a:r>
          </a:p>
        </p:txBody>
      </p:sp>
      <p:cxnSp>
        <p:nvCxnSpPr>
          <p:cNvPr id="14" name="13 Conector recto"/>
          <p:cNvCxnSpPr>
            <a:stCxn id="13" idx="3"/>
            <a:endCxn id="8" idx="1"/>
          </p:cNvCxnSpPr>
          <p:nvPr/>
        </p:nvCxnSpPr>
        <p:spPr>
          <a:xfrm>
            <a:off x="3112339" y="2011060"/>
            <a:ext cx="240923" cy="58172"/>
          </a:xfrm>
          <a:prstGeom prst="line">
            <a:avLst/>
          </a:prstGeom>
        </p:spPr>
        <p:style>
          <a:lnRef idx="3">
            <a:schemeClr val="accent5"/>
          </a:lnRef>
          <a:fillRef idx="0">
            <a:schemeClr val="accent5"/>
          </a:fillRef>
          <a:effectRef idx="2">
            <a:schemeClr val="accent5"/>
          </a:effectRef>
          <a:fontRef idx="minor">
            <a:schemeClr val="tx1"/>
          </a:fontRef>
        </p:style>
      </p:cxnSp>
      <p:cxnSp>
        <p:nvCxnSpPr>
          <p:cNvPr id="15" name="14 Conector recto"/>
          <p:cNvCxnSpPr>
            <a:stCxn id="8" idx="3"/>
          </p:cNvCxnSpPr>
          <p:nvPr/>
        </p:nvCxnSpPr>
        <p:spPr>
          <a:xfrm>
            <a:off x="5657518" y="2069232"/>
            <a:ext cx="453014" cy="0"/>
          </a:xfrm>
          <a:prstGeom prst="line">
            <a:avLst/>
          </a:prstGeom>
        </p:spPr>
        <p:style>
          <a:lnRef idx="3">
            <a:schemeClr val="accent5"/>
          </a:lnRef>
          <a:fillRef idx="0">
            <a:schemeClr val="accent5"/>
          </a:fillRef>
          <a:effectRef idx="2">
            <a:schemeClr val="accent5"/>
          </a:effectRef>
          <a:fontRef idx="minor">
            <a:schemeClr val="tx1"/>
          </a:fontRef>
        </p:style>
      </p:cxnSp>
      <p:pic>
        <p:nvPicPr>
          <p:cNvPr id="16"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7803"/>
            <a:ext cx="1296144" cy="561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7430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txBox="1">
            <a:spLocks/>
          </p:cNvSpPr>
          <p:nvPr/>
        </p:nvSpPr>
        <p:spPr>
          <a:xfrm>
            <a:off x="457200" y="836713"/>
            <a:ext cx="8229600" cy="396044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s-CL" b="1" dirty="0">
                <a:solidFill>
                  <a:srgbClr val="00B050"/>
                </a:solidFill>
              </a:rPr>
              <a:t>KIMÜN WALLONTUN,  CHINKÜD KIYAWI</a:t>
            </a:r>
          </a:p>
          <a:p>
            <a:r>
              <a:rPr lang="es-CL" b="1" dirty="0">
                <a:solidFill>
                  <a:schemeClr val="tx1"/>
                </a:solidFill>
              </a:rPr>
              <a:t>Este tipo de </a:t>
            </a:r>
            <a:r>
              <a:rPr lang="es-CL" b="1" dirty="0">
                <a:solidFill>
                  <a:srgbClr val="00B050"/>
                </a:solidFill>
              </a:rPr>
              <a:t>kimün</a:t>
            </a:r>
            <a:r>
              <a:rPr lang="es-CL" b="1" dirty="0">
                <a:solidFill>
                  <a:schemeClr val="tx1"/>
                </a:solidFill>
              </a:rPr>
              <a:t>, también se dice </a:t>
            </a:r>
            <a:r>
              <a:rPr lang="es-CL" b="1" dirty="0" err="1">
                <a:solidFill>
                  <a:srgbClr val="00B050"/>
                </a:solidFill>
              </a:rPr>
              <a:t>tüway</a:t>
            </a:r>
            <a:r>
              <a:rPr lang="es-CL" b="1" dirty="0">
                <a:solidFill>
                  <a:srgbClr val="00B050"/>
                </a:solidFill>
              </a:rPr>
              <a:t>, </a:t>
            </a:r>
            <a:r>
              <a:rPr lang="es-CL" b="1" dirty="0" err="1">
                <a:solidFill>
                  <a:srgbClr val="00B050"/>
                </a:solidFill>
              </a:rPr>
              <a:t>txünkay</a:t>
            </a:r>
            <a:r>
              <a:rPr lang="es-CL" b="1" dirty="0">
                <a:solidFill>
                  <a:srgbClr val="00B050"/>
                </a:solidFill>
              </a:rPr>
              <a:t>.</a:t>
            </a:r>
          </a:p>
          <a:p>
            <a:r>
              <a:rPr lang="es-CL" b="1" dirty="0">
                <a:solidFill>
                  <a:schemeClr val="tx1"/>
                </a:solidFill>
              </a:rPr>
              <a:t>Se hace en forma circular:  La ruka, la redondez en el gillatun </a:t>
            </a:r>
            <a:r>
              <a:rPr lang="es-CL" b="1" dirty="0">
                <a:solidFill>
                  <a:srgbClr val="00B050"/>
                </a:solidFill>
              </a:rPr>
              <a:t>(küni, awün) </a:t>
            </a:r>
            <a:r>
              <a:rPr lang="es-CL" b="1" dirty="0">
                <a:solidFill>
                  <a:schemeClr val="tx1"/>
                </a:solidFill>
              </a:rPr>
              <a:t>, los bailes, el saludo, otros.</a:t>
            </a:r>
          </a:p>
        </p:txBody>
      </p:sp>
      <p:pic>
        <p:nvPicPr>
          <p:cNvPr id="3"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819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10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10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txBox="1">
            <a:spLocks/>
          </p:cNvSpPr>
          <p:nvPr/>
        </p:nvSpPr>
        <p:spPr>
          <a:xfrm>
            <a:off x="251520" y="620688"/>
            <a:ext cx="8229600" cy="491174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Font typeface="Arial" pitchFamily="34" charset="0"/>
              <a:buNone/>
            </a:pPr>
            <a:r>
              <a:rPr lang="es-CL" dirty="0"/>
              <a:t>SER PERSONAS </a:t>
            </a:r>
            <a:r>
              <a:rPr lang="es-CL" dirty="0">
                <a:solidFill>
                  <a:srgbClr val="00B050"/>
                </a:solidFill>
              </a:rPr>
              <a:t>(</a:t>
            </a:r>
            <a:r>
              <a:rPr lang="es-CL" b="1" dirty="0" err="1">
                <a:solidFill>
                  <a:srgbClr val="00B050"/>
                </a:solidFill>
              </a:rPr>
              <a:t>chegen</a:t>
            </a:r>
            <a:r>
              <a:rPr lang="es-CL" dirty="0">
                <a:solidFill>
                  <a:srgbClr val="00B050"/>
                </a:solidFill>
              </a:rPr>
              <a:t>)</a:t>
            </a:r>
          </a:p>
          <a:p>
            <a:pPr>
              <a:buFontTx/>
              <a:buChar char="-"/>
            </a:pPr>
            <a:r>
              <a:rPr lang="es-CL" sz="2800" b="1" dirty="0"/>
              <a:t>Tener razonamiento</a:t>
            </a:r>
          </a:p>
          <a:p>
            <a:pPr>
              <a:buFontTx/>
              <a:buChar char="-"/>
            </a:pPr>
            <a:r>
              <a:rPr lang="es-CL" sz="2800" b="1" dirty="0"/>
              <a:t>Tener conciencia del </a:t>
            </a:r>
            <a:r>
              <a:rPr lang="es-CL" sz="2800" b="1" dirty="0" err="1">
                <a:solidFill>
                  <a:srgbClr val="00B050"/>
                </a:solidFill>
              </a:rPr>
              <a:t>Nagmapu</a:t>
            </a:r>
            <a:endParaRPr lang="es-CL" sz="2800" b="1" dirty="0">
              <a:solidFill>
                <a:srgbClr val="00B050"/>
              </a:solidFill>
            </a:endParaRPr>
          </a:p>
          <a:p>
            <a:pPr>
              <a:buFontTx/>
              <a:buChar char="-"/>
            </a:pPr>
            <a:r>
              <a:rPr lang="es-CL" sz="2800" b="1" dirty="0"/>
              <a:t>Tener conciencia del cosmos</a:t>
            </a:r>
          </a:p>
          <a:p>
            <a:pPr>
              <a:buFontTx/>
              <a:buChar char="-"/>
            </a:pPr>
            <a:r>
              <a:rPr lang="es-CL" sz="2800" b="1" dirty="0">
                <a:solidFill>
                  <a:srgbClr val="00B050"/>
                </a:solidFill>
              </a:rPr>
              <a:t>(wallontun mapu)</a:t>
            </a:r>
          </a:p>
          <a:p>
            <a:pPr>
              <a:buFontTx/>
              <a:buChar char="-"/>
            </a:pPr>
            <a:r>
              <a:rPr lang="es-CL" sz="2800" b="1" dirty="0"/>
              <a:t>Tener conocimientos</a:t>
            </a:r>
          </a:p>
          <a:p>
            <a:pPr>
              <a:buFontTx/>
              <a:buChar char="-"/>
            </a:pPr>
            <a:endParaRPr lang="es-CL" sz="2400" dirty="0"/>
          </a:p>
          <a:p>
            <a:pPr>
              <a:buFontTx/>
              <a:buChar char="-"/>
            </a:pPr>
            <a:r>
              <a:rPr lang="es-CL" sz="2800" b="1" dirty="0">
                <a:solidFill>
                  <a:srgbClr val="00B050"/>
                </a:solidFill>
              </a:rPr>
              <a:t>“Inchiñ taiñ </a:t>
            </a:r>
            <a:r>
              <a:rPr lang="es-CL" sz="2800" b="1" dirty="0" err="1">
                <a:solidFill>
                  <a:srgbClr val="00B050"/>
                </a:solidFill>
              </a:rPr>
              <a:t>chegen</a:t>
            </a:r>
            <a:r>
              <a:rPr lang="es-CL" sz="2800" b="1" dirty="0">
                <a:solidFill>
                  <a:srgbClr val="00B050"/>
                </a:solidFill>
              </a:rPr>
              <a:t>”</a:t>
            </a:r>
          </a:p>
          <a:p>
            <a:pPr>
              <a:buFontTx/>
              <a:buChar char="-"/>
            </a:pPr>
            <a:r>
              <a:rPr lang="es-CL" sz="2800" b="1" dirty="0">
                <a:solidFill>
                  <a:srgbClr val="00B050"/>
                </a:solidFill>
              </a:rPr>
              <a:t>“</a:t>
            </a:r>
            <a:r>
              <a:rPr lang="es-CL" sz="2800" b="1" dirty="0" err="1">
                <a:solidFill>
                  <a:srgbClr val="00B050"/>
                </a:solidFill>
              </a:rPr>
              <a:t>Chetxokigelaiñ</a:t>
            </a:r>
            <a:r>
              <a:rPr lang="es-CL" sz="2800" b="1" dirty="0">
                <a:solidFill>
                  <a:srgbClr val="00B050"/>
                </a:solidFill>
              </a:rPr>
              <a:t>”</a:t>
            </a:r>
          </a:p>
        </p:txBody>
      </p:sp>
      <p:sp>
        <p:nvSpPr>
          <p:cNvPr id="6" name="5 Rectángulo redondeado"/>
          <p:cNvSpPr/>
          <p:nvPr/>
        </p:nvSpPr>
        <p:spPr>
          <a:xfrm>
            <a:off x="6211357" y="2441000"/>
            <a:ext cx="1428760" cy="7143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solidFill>
                  <a:srgbClr val="00B050"/>
                </a:solidFill>
              </a:rPr>
              <a:t>KIMÜN</a:t>
            </a:r>
          </a:p>
        </p:txBody>
      </p:sp>
      <p:sp>
        <p:nvSpPr>
          <p:cNvPr id="7" name="6 Rectángulo redondeado"/>
          <p:cNvSpPr/>
          <p:nvPr/>
        </p:nvSpPr>
        <p:spPr>
          <a:xfrm>
            <a:off x="5782729" y="3789040"/>
            <a:ext cx="2286016" cy="14287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METODOLOGÍA</a:t>
            </a:r>
          </a:p>
          <a:p>
            <a:pPr algn="ctr"/>
            <a:r>
              <a:rPr lang="es-CL" sz="2000" b="1" dirty="0"/>
              <a:t>-  </a:t>
            </a:r>
            <a:r>
              <a:rPr lang="es-CL" sz="2000" b="1" dirty="0">
                <a:solidFill>
                  <a:srgbClr val="00B050"/>
                </a:solidFill>
              </a:rPr>
              <a:t>DUAM</a:t>
            </a:r>
          </a:p>
          <a:p>
            <a:pPr algn="ctr">
              <a:buFontTx/>
              <a:buChar char="-"/>
            </a:pPr>
            <a:r>
              <a:rPr lang="es-CL" sz="2000" b="1" dirty="0">
                <a:solidFill>
                  <a:srgbClr val="00B050"/>
                </a:solidFill>
              </a:rPr>
              <a:t>  INARUMEN</a:t>
            </a:r>
          </a:p>
          <a:p>
            <a:pPr algn="ctr">
              <a:buFontTx/>
              <a:buChar char="-"/>
            </a:pPr>
            <a:r>
              <a:rPr lang="es-CL" sz="2000" b="1" dirty="0">
                <a:solidFill>
                  <a:srgbClr val="00B050"/>
                </a:solidFill>
              </a:rPr>
              <a:t>  RAKIDUAM</a:t>
            </a:r>
          </a:p>
        </p:txBody>
      </p:sp>
      <p:cxnSp>
        <p:nvCxnSpPr>
          <p:cNvPr id="9" name="8 Conector recto de flecha"/>
          <p:cNvCxnSpPr>
            <a:stCxn id="6" idx="2"/>
          </p:cNvCxnSpPr>
          <p:nvPr/>
        </p:nvCxnSpPr>
        <p:spPr>
          <a:xfrm>
            <a:off x="6925737" y="3155380"/>
            <a:ext cx="31960" cy="581764"/>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10" name="9 Cerrar llave"/>
          <p:cNvSpPr/>
          <p:nvPr/>
        </p:nvSpPr>
        <p:spPr>
          <a:xfrm>
            <a:off x="5436096" y="2060848"/>
            <a:ext cx="432048" cy="1728192"/>
          </a:xfrm>
          <a:prstGeom prst="rightBrace">
            <a:avLst/>
          </a:prstGeom>
        </p:spPr>
        <p:style>
          <a:lnRef idx="2">
            <a:schemeClr val="accent5"/>
          </a:lnRef>
          <a:fillRef idx="0">
            <a:schemeClr val="accent5"/>
          </a:fillRef>
          <a:effectRef idx="1">
            <a:schemeClr val="accent5"/>
          </a:effectRef>
          <a:fontRef idx="minor">
            <a:schemeClr val="tx1"/>
          </a:fontRef>
        </p:style>
        <p:txBody>
          <a:bodyPr rtlCol="0" anchor="ctr"/>
          <a:lstStyle/>
          <a:p>
            <a:pPr algn="ctr"/>
            <a:endParaRPr lang="es-ES"/>
          </a:p>
        </p:txBody>
      </p:sp>
      <p:pic>
        <p:nvPicPr>
          <p:cNvPr id="8"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663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5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 calcmode="lin" valueType="num">
                                      <p:cBhvr>
                                        <p:cTn id="28" dur="500" fill="hold"/>
                                        <p:tgtEl>
                                          <p:spTgt spid="4">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p:cTn id="35" dur="500" fill="hold"/>
                                        <p:tgtEl>
                                          <p:spTgt spid="4">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 calcmode="lin" valueType="num">
                                      <p:cBhvr>
                                        <p:cTn id="42" dur="500" fill="hold"/>
                                        <p:tgtEl>
                                          <p:spTgt spid="4">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4">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4">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p:cTn id="49" dur="500" fill="hold"/>
                                        <p:tgtEl>
                                          <p:spTgt spid="4">
                                            <p:txEl>
                                              <p:pRg st="7" end="7"/>
                                            </p:txEl>
                                          </p:spTgt>
                                        </p:tgtEl>
                                        <p:attrNameLst>
                                          <p:attrName>ppt_w</p:attrName>
                                        </p:attrNameLst>
                                      </p:cBhvr>
                                      <p:tavLst>
                                        <p:tav tm="0">
                                          <p:val>
                                            <p:strVal val="#ppt_w*0.70"/>
                                          </p:val>
                                        </p:tav>
                                        <p:tav tm="100000">
                                          <p:val>
                                            <p:strVal val="#ppt_w"/>
                                          </p:val>
                                        </p:tav>
                                      </p:tavLst>
                                    </p:anim>
                                    <p:anim calcmode="lin" valueType="num">
                                      <p:cBhvr>
                                        <p:cTn id="50" dur="500" fill="hold"/>
                                        <p:tgtEl>
                                          <p:spTgt spid="4">
                                            <p:txEl>
                                              <p:pRg st="7" end="7"/>
                                            </p:txEl>
                                          </p:spTgt>
                                        </p:tgtEl>
                                        <p:attrNameLst>
                                          <p:attrName>ppt_h</p:attrName>
                                        </p:attrNameLst>
                                      </p:cBhvr>
                                      <p:tavLst>
                                        <p:tav tm="0">
                                          <p:val>
                                            <p:strVal val="#ppt_h"/>
                                          </p:val>
                                        </p:tav>
                                        <p:tav tm="100000">
                                          <p:val>
                                            <p:strVal val="#ppt_h"/>
                                          </p:val>
                                        </p:tav>
                                      </p:tavLst>
                                    </p:anim>
                                    <p:animEffect transition="in" filter="fade">
                                      <p:cBhvr>
                                        <p:cTn id="51" dur="500"/>
                                        <p:tgtEl>
                                          <p:spTgt spid="4">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4">
                                            <p:txEl>
                                              <p:pRg st="8" end="8"/>
                                            </p:txEl>
                                          </p:spTgt>
                                        </p:tgtEl>
                                        <p:attrNameLst>
                                          <p:attrName>style.visibility</p:attrName>
                                        </p:attrNameLst>
                                      </p:cBhvr>
                                      <p:to>
                                        <p:strVal val="visible"/>
                                      </p:to>
                                    </p:set>
                                    <p:anim calcmode="lin" valueType="num">
                                      <p:cBhvr>
                                        <p:cTn id="56" dur="500" fill="hold"/>
                                        <p:tgtEl>
                                          <p:spTgt spid="4">
                                            <p:txEl>
                                              <p:pRg st="8" end="8"/>
                                            </p:txEl>
                                          </p:spTgt>
                                        </p:tgtEl>
                                        <p:attrNameLst>
                                          <p:attrName>ppt_w</p:attrName>
                                        </p:attrNameLst>
                                      </p:cBhvr>
                                      <p:tavLst>
                                        <p:tav tm="0">
                                          <p:val>
                                            <p:strVal val="#ppt_w*0.70"/>
                                          </p:val>
                                        </p:tav>
                                        <p:tav tm="100000">
                                          <p:val>
                                            <p:strVal val="#ppt_w"/>
                                          </p:val>
                                        </p:tav>
                                      </p:tavLst>
                                    </p:anim>
                                    <p:anim calcmode="lin" valueType="num">
                                      <p:cBhvr>
                                        <p:cTn id="57" dur="500" fill="hold"/>
                                        <p:tgtEl>
                                          <p:spTgt spid="4">
                                            <p:txEl>
                                              <p:pRg st="8" end="8"/>
                                            </p:txEl>
                                          </p:spTgt>
                                        </p:tgtEl>
                                        <p:attrNameLst>
                                          <p:attrName>ppt_h</p:attrName>
                                        </p:attrNameLst>
                                      </p:cBhvr>
                                      <p:tavLst>
                                        <p:tav tm="0">
                                          <p:val>
                                            <p:strVal val="#ppt_h"/>
                                          </p:val>
                                        </p:tav>
                                        <p:tav tm="100000">
                                          <p:val>
                                            <p:strVal val="#ppt_h"/>
                                          </p:val>
                                        </p:tav>
                                      </p:tavLst>
                                    </p:anim>
                                    <p:animEffect transition="in" filter="fade">
                                      <p:cBhvr>
                                        <p:cTn id="58" dur="500"/>
                                        <p:tgtEl>
                                          <p:spTgt spid="4">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8" presetClass="entr" presetSubtype="16" fill="hold" grpId="0" nodeType="clickEffect">
                                  <p:stCondLst>
                                    <p:cond delay="0"/>
                                  </p:stCondLst>
                                  <p:childTnLst>
                                    <p:set>
                                      <p:cBhvr>
                                        <p:cTn id="62" dur="1" fill="hold">
                                          <p:stCondLst>
                                            <p:cond delay="0"/>
                                          </p:stCondLst>
                                        </p:cTn>
                                        <p:tgtEl>
                                          <p:spTgt spid="6"/>
                                        </p:tgtEl>
                                        <p:attrNameLst>
                                          <p:attrName>style.visibility</p:attrName>
                                        </p:attrNameLst>
                                      </p:cBhvr>
                                      <p:to>
                                        <p:strVal val="visible"/>
                                      </p:to>
                                    </p:set>
                                    <p:animEffect transition="in" filter="diamond(in)">
                                      <p:cBhvr>
                                        <p:cTn id="63" dur="1000"/>
                                        <p:tgtEl>
                                          <p:spTgt spid="6"/>
                                        </p:tgtEl>
                                      </p:cBhvr>
                                    </p:animEffect>
                                  </p:childTnLst>
                                </p:cTn>
                              </p:par>
                            </p:childTnLst>
                          </p:cTn>
                        </p:par>
                      </p:childTnLst>
                    </p:cTn>
                  </p:par>
                  <p:par>
                    <p:cTn id="64" fill="hold">
                      <p:stCondLst>
                        <p:cond delay="indefinite"/>
                      </p:stCondLst>
                      <p:childTnLst>
                        <p:par>
                          <p:cTn id="65" fill="hold">
                            <p:stCondLst>
                              <p:cond delay="0"/>
                            </p:stCondLst>
                            <p:childTnLst>
                              <p:par>
                                <p:cTn id="66" presetID="8" presetClass="entr" presetSubtype="16" fill="hold" grpId="0" nodeType="clickEffect">
                                  <p:stCondLst>
                                    <p:cond delay="0"/>
                                  </p:stCondLst>
                                  <p:childTnLst>
                                    <p:set>
                                      <p:cBhvr>
                                        <p:cTn id="67" dur="1" fill="hold">
                                          <p:stCondLst>
                                            <p:cond delay="0"/>
                                          </p:stCondLst>
                                        </p:cTn>
                                        <p:tgtEl>
                                          <p:spTgt spid="7"/>
                                        </p:tgtEl>
                                        <p:attrNameLst>
                                          <p:attrName>style.visibility</p:attrName>
                                        </p:attrNameLst>
                                      </p:cBhvr>
                                      <p:to>
                                        <p:strVal val="visible"/>
                                      </p:to>
                                    </p:set>
                                    <p:animEffect transition="in" filter="diamond(in)">
                                      <p:cBhvr>
                                        <p:cTn id="6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txBox="1">
            <a:spLocks/>
          </p:cNvSpPr>
          <p:nvPr/>
        </p:nvSpPr>
        <p:spPr>
          <a:xfrm>
            <a:off x="467544" y="908720"/>
            <a:ext cx="8229600" cy="519749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Font typeface="Arial" pitchFamily="34" charset="0"/>
              <a:buNone/>
            </a:pPr>
            <a:r>
              <a:rPr lang="es-CL" dirty="0"/>
              <a:t>ANÁLISIS DE RAZÓN</a:t>
            </a:r>
          </a:p>
          <a:p>
            <a:pPr>
              <a:buFont typeface="Arial" pitchFamily="34" charset="0"/>
              <a:buNone/>
            </a:pPr>
            <a:endParaRPr lang="es-CL" dirty="0"/>
          </a:p>
        </p:txBody>
      </p:sp>
      <p:sp>
        <p:nvSpPr>
          <p:cNvPr id="5" name="4 Rectángulo redondeado"/>
          <p:cNvSpPr/>
          <p:nvPr/>
        </p:nvSpPr>
        <p:spPr>
          <a:xfrm>
            <a:off x="867568" y="1837414"/>
            <a:ext cx="2552304" cy="87150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400" b="1" dirty="0">
                <a:solidFill>
                  <a:srgbClr val="00B050"/>
                </a:solidFill>
              </a:rPr>
              <a:t>DUAM</a:t>
            </a:r>
          </a:p>
        </p:txBody>
      </p:sp>
      <p:sp>
        <p:nvSpPr>
          <p:cNvPr id="6" name="5 Rectángulo redondeado"/>
          <p:cNvSpPr/>
          <p:nvPr/>
        </p:nvSpPr>
        <p:spPr>
          <a:xfrm>
            <a:off x="2867832" y="4909248"/>
            <a:ext cx="2568264" cy="752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800" b="1" dirty="0">
                <a:solidFill>
                  <a:srgbClr val="00B050"/>
                </a:solidFill>
              </a:rPr>
              <a:t>WELUDUAM</a:t>
            </a:r>
          </a:p>
        </p:txBody>
      </p:sp>
      <p:sp>
        <p:nvSpPr>
          <p:cNvPr id="7" name="6 Rectángulo redondeado"/>
          <p:cNvSpPr/>
          <p:nvPr/>
        </p:nvSpPr>
        <p:spPr>
          <a:xfrm>
            <a:off x="4439468" y="3409050"/>
            <a:ext cx="2436788" cy="81203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800" b="1" dirty="0">
                <a:solidFill>
                  <a:srgbClr val="00B050"/>
                </a:solidFill>
              </a:rPr>
              <a:t>GOYÜN</a:t>
            </a:r>
          </a:p>
        </p:txBody>
      </p:sp>
      <p:sp>
        <p:nvSpPr>
          <p:cNvPr id="8" name="7 Rectángulo redondeado"/>
          <p:cNvSpPr/>
          <p:nvPr/>
        </p:nvSpPr>
        <p:spPr>
          <a:xfrm>
            <a:off x="867568" y="3409050"/>
            <a:ext cx="2480296" cy="81203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800" b="1" dirty="0">
                <a:solidFill>
                  <a:srgbClr val="00B050"/>
                </a:solidFill>
              </a:rPr>
              <a:t>GÜNEN</a:t>
            </a:r>
          </a:p>
        </p:txBody>
      </p:sp>
      <p:sp>
        <p:nvSpPr>
          <p:cNvPr id="9" name="8 Rectángulo redondeado"/>
          <p:cNvSpPr/>
          <p:nvPr/>
        </p:nvSpPr>
        <p:spPr>
          <a:xfrm>
            <a:off x="4357686" y="1857364"/>
            <a:ext cx="2446562" cy="7795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800" b="1" dirty="0">
                <a:solidFill>
                  <a:srgbClr val="00B050"/>
                </a:solidFill>
              </a:rPr>
              <a:t>RAKIDUAM</a:t>
            </a:r>
          </a:p>
        </p:txBody>
      </p:sp>
      <p:pic>
        <p:nvPicPr>
          <p:cNvPr id="10" name="Picture 2" descr="C:\Users\JHuenupi\Desktop\IMAGEN UCS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3447"/>
            <a:ext cx="1224136" cy="67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817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to="" calcmode="lin" valueType="num">
                                      <p:cBhvr>
                                        <p:cTn id="7" dur="1" fill="hold"/>
                                        <p:tgtEl>
                                          <p:spTgt spid="4">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childTnLst>
                                </p:cTn>
                              </p:par>
                              <p:par>
                                <p:cTn id="14" presetID="23" presetClass="entr" presetSubtype="16"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fltVal val="0"/>
                                          </p:val>
                                        </p:tav>
                                        <p:tav tm="100000">
                                          <p:val>
                                            <p:strVal val="#ppt_w"/>
                                          </p:val>
                                        </p:tav>
                                      </p:tavLst>
                                    </p:anim>
                                    <p:anim calcmode="lin" valueType="num">
                                      <p:cBhvr>
                                        <p:cTn id="21" dur="500" fill="hold"/>
                                        <p:tgtEl>
                                          <p:spTgt spid="7"/>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500" fill="hold"/>
                                        <p:tgtEl>
                                          <p:spTgt spid="9"/>
                                        </p:tgtEl>
                                        <p:attrNameLst>
                                          <p:attrName>ppt_w</p:attrName>
                                        </p:attrNameLst>
                                      </p:cBhvr>
                                      <p:tavLst>
                                        <p:tav tm="0">
                                          <p:val>
                                            <p:fltVal val="0"/>
                                          </p:val>
                                        </p:tav>
                                        <p:tav tm="100000">
                                          <p:val>
                                            <p:strVal val="#ppt_w"/>
                                          </p:val>
                                        </p:tav>
                                      </p:tavLst>
                                    </p:anim>
                                    <p:anim calcmode="lin" valueType="num">
                                      <p:cBhvr>
                                        <p:cTn id="29"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animBg="1"/>
      <p:bldP spid="6" grpId="0" animBg="1"/>
      <p:bldP spid="7" grpId="0" animBg="1"/>
      <p:bldP spid="8" grpId="0" animBg="1"/>
      <p:bldP spid="9"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920</TotalTime>
  <Words>2443</Words>
  <Application>Microsoft Macintosh PowerPoint</Application>
  <PresentationFormat>Presentación en pantalla (4:3)</PresentationFormat>
  <Paragraphs>345</Paragraphs>
  <Slides>50</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50</vt:i4>
      </vt:variant>
    </vt:vector>
  </HeadingPairs>
  <TitlesOfParts>
    <vt:vector size="54"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JHuenupi</dc:creator>
  <cp:lastModifiedBy>Usuario de Microsoft Office</cp:lastModifiedBy>
  <cp:revision>68</cp:revision>
  <cp:lastPrinted>2018-12-26T16:08:02Z</cp:lastPrinted>
  <dcterms:created xsi:type="dcterms:W3CDTF">2018-11-26T17:20:53Z</dcterms:created>
  <dcterms:modified xsi:type="dcterms:W3CDTF">2018-12-28T19:23:14Z</dcterms:modified>
</cp:coreProperties>
</file>